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309" r:id="rId2"/>
    <p:sldId id="310" r:id="rId3"/>
    <p:sldId id="311" r:id="rId4"/>
    <p:sldId id="282" r:id="rId5"/>
    <p:sldId id="284" r:id="rId6"/>
    <p:sldId id="285" r:id="rId7"/>
    <p:sldId id="286" r:id="rId8"/>
    <p:sldId id="312" r:id="rId9"/>
    <p:sldId id="281" r:id="rId10"/>
    <p:sldId id="313" r:id="rId11"/>
    <p:sldId id="290" r:id="rId12"/>
    <p:sldId id="287" r:id="rId13"/>
    <p:sldId id="288" r:id="rId14"/>
    <p:sldId id="291" r:id="rId15"/>
    <p:sldId id="314" r:id="rId16"/>
    <p:sldId id="283" r:id="rId17"/>
    <p:sldId id="293" r:id="rId18"/>
    <p:sldId id="280" r:id="rId19"/>
    <p:sldId id="306"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5685"/>
    <a:srgbClr val="002776"/>
    <a:srgbClr val="041A74"/>
    <a:srgbClr val="1A41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6" d="100"/>
          <a:sy n="86" d="100"/>
        </p:scale>
        <p:origin x="514" y="5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3B8545-567A-417F-91B0-C12C02E66DB6}" type="datetimeFigureOut">
              <a:rPr lang="zh-CN" altLang="en-US" smtClean="0"/>
              <a:t>2019/11/23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478342-ABC5-45B9-BD13-AB510922CC5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10</a:t>
            </a:fld>
            <a:endParaRPr lang="zh-CN" altLang="en-US"/>
          </a:p>
        </p:txBody>
      </p:sp>
    </p:spTree>
    <p:extLst>
      <p:ext uri="{BB962C8B-B14F-4D97-AF65-F5344CB8AC3E}">
        <p14:creationId xmlns:p14="http://schemas.microsoft.com/office/powerpoint/2010/main" val="674653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15</a:t>
            </a:fld>
            <a:endParaRPr lang="zh-CN" altLang="en-US"/>
          </a:p>
        </p:txBody>
      </p:sp>
    </p:spTree>
    <p:extLst>
      <p:ext uri="{BB962C8B-B14F-4D97-AF65-F5344CB8AC3E}">
        <p14:creationId xmlns:p14="http://schemas.microsoft.com/office/powerpoint/2010/main" val="16564429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2</a:t>
            </a:fld>
            <a:endParaRPr lang="zh-CN" altLang="en-US"/>
          </a:p>
        </p:txBody>
      </p:sp>
    </p:spTree>
    <p:extLst>
      <p:ext uri="{BB962C8B-B14F-4D97-AF65-F5344CB8AC3E}">
        <p14:creationId xmlns:p14="http://schemas.microsoft.com/office/powerpoint/2010/main" val="3858660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3</a:t>
            </a:fld>
            <a:endParaRPr lang="zh-CN" altLang="en-US"/>
          </a:p>
        </p:txBody>
      </p:sp>
    </p:spTree>
    <p:extLst>
      <p:ext uri="{BB962C8B-B14F-4D97-AF65-F5344CB8AC3E}">
        <p14:creationId xmlns:p14="http://schemas.microsoft.com/office/powerpoint/2010/main" val="15038286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8</a:t>
            </a:fld>
            <a:endParaRPr lang="zh-CN" altLang="en-US"/>
          </a:p>
        </p:txBody>
      </p:sp>
    </p:spTree>
    <p:extLst>
      <p:ext uri="{BB962C8B-B14F-4D97-AF65-F5344CB8AC3E}">
        <p14:creationId xmlns:p14="http://schemas.microsoft.com/office/powerpoint/2010/main" val="1452725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A478342-ABC5-45B9-BD13-AB510922CC52}"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0F97D58-2B6B-4468-95D1-26B6FD4A3FD8}"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C1CDB3-419F-4749-B0FF-57DF2A77B181}"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0F97D58-2B6B-4468-95D1-26B6FD4A3FD8}"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C1CDB3-419F-4749-B0FF-57DF2A77B181}"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0F97D58-2B6B-4468-95D1-26B6FD4A3FD8}"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C1CDB3-419F-4749-B0FF-57DF2A77B181}"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0F97D58-2B6B-4468-95D1-26B6FD4A3FD8}"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C1CDB3-419F-4749-B0FF-57DF2A77B181}"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0F97D58-2B6B-4468-95D1-26B6FD4A3FD8}"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C1CDB3-419F-4749-B0FF-57DF2A77B181}"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50F97D58-2B6B-4468-95D1-26B6FD4A3FD8}" type="datetimeFigureOut">
              <a:rPr lang="zh-CN" altLang="en-US" smtClean="0"/>
              <a:t>2019/11/23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8C1CDB3-419F-4749-B0FF-57DF2A77B181}"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11" name="图片占位符 10"/>
          <p:cNvSpPr>
            <a:spLocks noGrp="1"/>
          </p:cNvSpPr>
          <p:nvPr>
            <p:ph type="pic" sz="quarter" idx="10"/>
          </p:nvPr>
        </p:nvSpPr>
        <p:spPr>
          <a:xfrm>
            <a:off x="0" y="0"/>
            <a:ext cx="12192000" cy="6858000"/>
          </a:xfrm>
        </p:spPr>
        <p:txBody>
          <a:bodyPr/>
          <a:lstStyle/>
          <a:p>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936750" y="1671638"/>
            <a:ext cx="4159250" cy="3765550"/>
          </a:xfrm>
        </p:spPr>
        <p:txBody>
          <a:bodyPr/>
          <a:lstStyle/>
          <a:p>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0F97D58-2B6B-4468-95D1-26B6FD4A3FD8}" type="datetimeFigureOut">
              <a:rPr lang="zh-CN" altLang="en-US" smtClean="0"/>
              <a:t>2019/11/23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8C1CDB3-419F-4749-B0FF-57DF2A77B181}"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0F97D58-2B6B-4468-95D1-26B6FD4A3FD8}" type="datetimeFigureOut">
              <a:rPr lang="zh-CN" altLang="en-US" smtClean="0"/>
              <a:t>2019/11/23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8C1CDB3-419F-4749-B0FF-57DF2A77B181}"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0F97D58-2B6B-4468-95D1-26B6FD4A3FD8}" type="datetimeFigureOut">
              <a:rPr lang="zh-CN" altLang="en-US" smtClean="0"/>
              <a:t>2019/11/23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8C1CDB3-419F-4749-B0FF-57DF2A77B181}"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F97D58-2B6B-4468-95D1-26B6FD4A3FD8}" type="datetimeFigureOut">
              <a:rPr lang="zh-CN" altLang="en-US" smtClean="0"/>
              <a:t>2019/11/23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C1CDB3-419F-4749-B0FF-57DF2A77B18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3.png"/><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10191" y="363894"/>
            <a:ext cx="11022564" cy="5924939"/>
          </a:xfrm>
          <a:prstGeom prst="rect">
            <a:avLst/>
          </a:prstGeom>
          <a:solidFill>
            <a:schemeClr val="bg1">
              <a:alpha val="90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82784" y="-1138334"/>
            <a:ext cx="6858000" cy="6858000"/>
          </a:xfrm>
          <a:prstGeom prst="rect">
            <a:avLst/>
          </a:prstGeom>
        </p:spPr>
      </p:pic>
      <p:pic>
        <p:nvPicPr>
          <p:cNvPr id="7" name="图片 6"/>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7200"/>
                    </a14:imgEffect>
                    <a14:imgEffect>
                      <a14:saturation sat="200000"/>
                    </a14:imgEffect>
                  </a14:imgLayer>
                </a14:imgProps>
              </a:ext>
              <a:ext uri="{28A0092B-C50C-407E-A947-70E740481C1C}">
                <a14:useLocalDpi xmlns:a14="http://schemas.microsoft.com/office/drawing/2010/main" val="0"/>
              </a:ext>
            </a:extLst>
          </a:blip>
          <a:srcRect l="11036" t="21296" r="13406" b="22726"/>
          <a:stretch>
            <a:fillRect/>
          </a:stretch>
        </p:blipFill>
        <p:spPr>
          <a:xfrm>
            <a:off x="6585696" y="2204815"/>
            <a:ext cx="6280696" cy="4653185"/>
          </a:xfrm>
          <a:prstGeom prst="rect">
            <a:avLst/>
          </a:prstGeom>
        </p:spPr>
      </p:pic>
      <p:sp>
        <p:nvSpPr>
          <p:cNvPr id="2" name="文本框 1">
            <a:extLst>
              <a:ext uri="{FF2B5EF4-FFF2-40B4-BE49-F238E27FC236}">
                <a16:creationId xmlns:a16="http://schemas.microsoft.com/office/drawing/2014/main" id="{09608D13-D351-412A-A0B9-8B7A95961CB9}"/>
              </a:ext>
            </a:extLst>
          </p:cNvPr>
          <p:cNvSpPr txBox="1"/>
          <p:nvPr/>
        </p:nvSpPr>
        <p:spPr>
          <a:xfrm>
            <a:off x="1964700" y="3003197"/>
            <a:ext cx="4669540" cy="646331"/>
          </a:xfrm>
          <a:prstGeom prst="rect">
            <a:avLst/>
          </a:prstGeom>
          <a:noFill/>
        </p:spPr>
        <p:txBody>
          <a:bodyPr wrap="square" rtlCol="0">
            <a:spAutoFit/>
          </a:bodyPr>
          <a:lstStyle/>
          <a:p>
            <a:r>
              <a:rPr lang="zh-CN" altLang="en-US" sz="3600" dirty="0"/>
              <a:t>雀巢的“霸道总裁之路”</a:t>
            </a:r>
          </a:p>
        </p:txBody>
      </p:sp>
      <p:pic>
        <p:nvPicPr>
          <p:cNvPr id="4" name="图片 3">
            <a:extLst>
              <a:ext uri="{FF2B5EF4-FFF2-40B4-BE49-F238E27FC236}">
                <a16:creationId xmlns:a16="http://schemas.microsoft.com/office/drawing/2014/main" id="{E1764C09-9646-4D56-96E5-308094228A9A}"/>
              </a:ext>
            </a:extLst>
          </p:cNvPr>
          <p:cNvPicPr>
            <a:picLocks noChangeAspect="1"/>
          </p:cNvPicPr>
          <p:nvPr/>
        </p:nvPicPr>
        <p:blipFill>
          <a:blip r:embed="rId6"/>
          <a:stretch>
            <a:fillRect/>
          </a:stretch>
        </p:blipFill>
        <p:spPr>
          <a:xfrm>
            <a:off x="1344825" y="453743"/>
            <a:ext cx="2854313" cy="214073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41843" y="295080"/>
            <a:ext cx="11022564" cy="5924939"/>
          </a:xfrm>
          <a:prstGeom prst="rect">
            <a:avLst/>
          </a:prstGeom>
          <a:solidFill>
            <a:schemeClr val="bg1">
              <a:alpha val="90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68023" y="1562487"/>
            <a:ext cx="2838102" cy="4006345"/>
          </a:xfrm>
          <a:prstGeom prst="rect">
            <a:avLst/>
          </a:prstGeom>
        </p:spPr>
      </p:pic>
      <p:sp>
        <p:nvSpPr>
          <p:cNvPr id="3" name="文本框 2">
            <a:extLst>
              <a:ext uri="{FF2B5EF4-FFF2-40B4-BE49-F238E27FC236}">
                <a16:creationId xmlns:a16="http://schemas.microsoft.com/office/drawing/2014/main" id="{50E587B1-DAE0-43B8-91BD-D67C1F3911B1}"/>
              </a:ext>
            </a:extLst>
          </p:cNvPr>
          <p:cNvSpPr txBox="1"/>
          <p:nvPr/>
        </p:nvSpPr>
        <p:spPr>
          <a:xfrm>
            <a:off x="1416136" y="1193155"/>
            <a:ext cx="2705100" cy="523220"/>
          </a:xfrm>
          <a:prstGeom prst="rect">
            <a:avLst/>
          </a:prstGeom>
          <a:noFill/>
        </p:spPr>
        <p:txBody>
          <a:bodyPr wrap="square" rtlCol="0">
            <a:spAutoFit/>
          </a:bodyPr>
          <a:lstStyle/>
          <a:p>
            <a:r>
              <a:rPr lang="zh-CN" altLang="en-US" sz="2800" dirty="0">
                <a:latin typeface="华文隶书" panose="02010800040101010101" pitchFamily="2" charset="-122"/>
                <a:ea typeface="华文隶书" panose="02010800040101010101" pitchFamily="2" charset="-122"/>
              </a:rPr>
              <a:t>神奇的竞争方式</a:t>
            </a:r>
          </a:p>
        </p:txBody>
      </p:sp>
      <p:sp>
        <p:nvSpPr>
          <p:cNvPr id="4" name="文本框 3">
            <a:extLst>
              <a:ext uri="{FF2B5EF4-FFF2-40B4-BE49-F238E27FC236}">
                <a16:creationId xmlns:a16="http://schemas.microsoft.com/office/drawing/2014/main" id="{DE2A7C3E-2890-4B81-A08F-A0F96402F2EB}"/>
              </a:ext>
            </a:extLst>
          </p:cNvPr>
          <p:cNvSpPr txBox="1"/>
          <p:nvPr/>
        </p:nvSpPr>
        <p:spPr>
          <a:xfrm>
            <a:off x="1359792" y="1939324"/>
            <a:ext cx="6580648" cy="1015663"/>
          </a:xfrm>
          <a:prstGeom prst="rect">
            <a:avLst/>
          </a:prstGeom>
          <a:noFill/>
        </p:spPr>
        <p:txBody>
          <a:bodyPr wrap="none" rtlCol="0">
            <a:spAutoFit/>
          </a:bodyPr>
          <a:lstStyle/>
          <a:p>
            <a:r>
              <a:rPr lang="zh-CN" altLang="en-US" sz="2400" dirty="0">
                <a:solidFill>
                  <a:srgbClr val="FF0000"/>
                </a:solidFill>
              </a:rPr>
              <a:t>咖啡杯中较量</a:t>
            </a:r>
            <a:endParaRPr lang="en-US" altLang="zh-CN" sz="2400" dirty="0">
              <a:solidFill>
                <a:srgbClr val="FF0000"/>
              </a:solidFill>
            </a:endParaRPr>
          </a:p>
          <a:p>
            <a:r>
              <a:rPr lang="en-US" altLang="zh-CN" dirty="0"/>
              <a:t>        </a:t>
            </a:r>
          </a:p>
          <a:p>
            <a:r>
              <a:rPr lang="zh-CN" altLang="en-US" dirty="0"/>
              <a:t>“作为雀巢咖啡最有力的竞争者，星巴克一直是雀巢咖啡的对手”</a:t>
            </a:r>
          </a:p>
        </p:txBody>
      </p:sp>
      <p:sp>
        <p:nvSpPr>
          <p:cNvPr id="6" name="文本框 5">
            <a:extLst>
              <a:ext uri="{FF2B5EF4-FFF2-40B4-BE49-F238E27FC236}">
                <a16:creationId xmlns:a16="http://schemas.microsoft.com/office/drawing/2014/main" id="{34FC650B-AF49-456E-86B1-83D631FAC08B}"/>
              </a:ext>
            </a:extLst>
          </p:cNvPr>
          <p:cNvSpPr txBox="1"/>
          <p:nvPr/>
        </p:nvSpPr>
        <p:spPr>
          <a:xfrm>
            <a:off x="1416136" y="3164225"/>
            <a:ext cx="4134465" cy="369332"/>
          </a:xfrm>
          <a:prstGeom prst="rect">
            <a:avLst/>
          </a:prstGeom>
          <a:noFill/>
        </p:spPr>
        <p:txBody>
          <a:bodyPr wrap="none" rtlCol="0">
            <a:spAutoFit/>
          </a:bodyPr>
          <a:lstStyle/>
          <a:p>
            <a:r>
              <a:rPr lang="zh-CN" altLang="en-US" dirty="0"/>
              <a:t>但这种情况在</a:t>
            </a:r>
            <a:r>
              <a:rPr lang="en-US" altLang="zh-CN" dirty="0"/>
              <a:t>2018</a:t>
            </a:r>
            <a:r>
              <a:rPr lang="zh-CN" altLang="en-US" dirty="0"/>
              <a:t>年已经不复存在了。</a:t>
            </a:r>
          </a:p>
        </p:txBody>
      </p:sp>
      <p:sp>
        <p:nvSpPr>
          <p:cNvPr id="7" name="文本框 6">
            <a:extLst>
              <a:ext uri="{FF2B5EF4-FFF2-40B4-BE49-F238E27FC236}">
                <a16:creationId xmlns:a16="http://schemas.microsoft.com/office/drawing/2014/main" id="{FA1CE40E-C4C8-474D-90F4-BAE6B1F0948A}"/>
              </a:ext>
            </a:extLst>
          </p:cNvPr>
          <p:cNvSpPr txBox="1"/>
          <p:nvPr/>
        </p:nvSpPr>
        <p:spPr>
          <a:xfrm>
            <a:off x="1458099" y="3788184"/>
            <a:ext cx="6384033" cy="2127634"/>
          </a:xfrm>
          <a:prstGeom prst="rect">
            <a:avLst/>
          </a:prstGeom>
          <a:noFill/>
        </p:spPr>
        <p:txBody>
          <a:bodyPr wrap="square" rtlCol="0">
            <a:spAutoFit/>
          </a:bodyPr>
          <a:lstStyle/>
          <a:p>
            <a:pPr>
              <a:lnSpc>
                <a:spcPct val="150000"/>
              </a:lnSpc>
            </a:pPr>
            <a:r>
              <a:rPr lang="zh-CN" altLang="en-US" dirty="0"/>
              <a:t>因为在</a:t>
            </a:r>
            <a:r>
              <a:rPr lang="en-US" altLang="zh-CN" dirty="0"/>
              <a:t>2018</a:t>
            </a:r>
            <a:r>
              <a:rPr lang="zh-CN" altLang="en-US" dirty="0"/>
              <a:t>年，雀巢收购了星巴克的零售业务，花费达到了</a:t>
            </a:r>
            <a:r>
              <a:rPr lang="en-US" altLang="zh-CN" dirty="0"/>
              <a:t>71.5</a:t>
            </a:r>
            <a:r>
              <a:rPr lang="zh-CN" altLang="en-US" dirty="0"/>
              <a:t>亿元。后来证明，这一收购相当划算，雀巢在</a:t>
            </a:r>
            <a:r>
              <a:rPr lang="en-US" altLang="zh-CN" dirty="0"/>
              <a:t>2018</a:t>
            </a:r>
            <a:r>
              <a:rPr lang="zh-CN" altLang="en-US" dirty="0"/>
              <a:t>年的净收购销售额增加了</a:t>
            </a:r>
            <a:r>
              <a:rPr lang="en-US" altLang="zh-CN" dirty="0"/>
              <a:t>0.7%</a:t>
            </a:r>
            <a:r>
              <a:rPr lang="zh-CN" altLang="en-US" dirty="0"/>
              <a:t>，星巴克功不可没。虽然收购了星巴克的零售业务，但雀巢不会插手星巴克的门店运营，这次收购可以看作是雀巢和星巴克两家公司的各取所需。</a:t>
            </a:r>
          </a:p>
        </p:txBody>
      </p:sp>
    </p:spTree>
    <p:extLst>
      <p:ext uri="{BB962C8B-B14F-4D97-AF65-F5344CB8AC3E}">
        <p14:creationId xmlns:p14="http://schemas.microsoft.com/office/powerpoint/2010/main" val="37978871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占位符 15"/>
          <p:cNvPicPr>
            <a:picLocks noChangeAspect="1"/>
          </p:cNvPicPr>
          <p:nvPr/>
        </p:nvPicPr>
        <p:blipFill rotWithShape="1">
          <a:blip r:embed="rId3">
            <a:extLst>
              <a:ext uri="{28A0092B-C50C-407E-A947-70E740481C1C}">
                <a14:useLocalDpi xmlns:a14="http://schemas.microsoft.com/office/drawing/2010/main" val="0"/>
              </a:ext>
            </a:extLst>
          </a:blip>
          <a:srcRect l="34035" t="5815" r="34035" b="66196"/>
          <a:stretch>
            <a:fillRect/>
          </a:stretch>
        </p:blipFill>
        <p:spPr>
          <a:xfrm flipH="1">
            <a:off x="527297" y="3276599"/>
            <a:ext cx="2588195" cy="3209031"/>
          </a:xfrm>
          <a:prstGeom prst="rect">
            <a:avLst/>
          </a:prstGeom>
        </p:spPr>
      </p:pic>
      <p:sp>
        <p:nvSpPr>
          <p:cNvPr id="6" name="文本框 5">
            <a:extLst>
              <a:ext uri="{FF2B5EF4-FFF2-40B4-BE49-F238E27FC236}">
                <a16:creationId xmlns:a16="http://schemas.microsoft.com/office/drawing/2014/main" id="{7F409550-5666-44F9-B2FA-607FCCED46D8}"/>
              </a:ext>
            </a:extLst>
          </p:cNvPr>
          <p:cNvSpPr txBox="1"/>
          <p:nvPr/>
        </p:nvSpPr>
        <p:spPr>
          <a:xfrm>
            <a:off x="2939237" y="1222206"/>
            <a:ext cx="4733988" cy="369332"/>
          </a:xfrm>
          <a:prstGeom prst="rect">
            <a:avLst/>
          </a:prstGeom>
          <a:noFill/>
        </p:spPr>
        <p:txBody>
          <a:bodyPr wrap="none" rtlCol="0">
            <a:spAutoFit/>
          </a:bodyPr>
          <a:lstStyle/>
          <a:p>
            <a:r>
              <a:rPr lang="zh-CN" altLang="en-US" dirty="0"/>
              <a:t>当然此举免不了被人们戏称“打不过就收购”。</a:t>
            </a:r>
          </a:p>
        </p:txBody>
      </p:sp>
      <p:sp>
        <p:nvSpPr>
          <p:cNvPr id="9" name="文本框 8">
            <a:extLst>
              <a:ext uri="{FF2B5EF4-FFF2-40B4-BE49-F238E27FC236}">
                <a16:creationId xmlns:a16="http://schemas.microsoft.com/office/drawing/2014/main" id="{D82D961F-9BC0-4494-BEC0-F5CC9F0E5A3C}"/>
              </a:ext>
            </a:extLst>
          </p:cNvPr>
          <p:cNvSpPr txBox="1"/>
          <p:nvPr/>
        </p:nvSpPr>
        <p:spPr>
          <a:xfrm>
            <a:off x="2939237" y="2239059"/>
            <a:ext cx="8725466" cy="1712135"/>
          </a:xfrm>
          <a:prstGeom prst="rect">
            <a:avLst/>
          </a:prstGeom>
          <a:noFill/>
        </p:spPr>
        <p:txBody>
          <a:bodyPr wrap="none" rtlCol="0">
            <a:spAutoFit/>
          </a:bodyPr>
          <a:lstStyle/>
          <a:p>
            <a:pPr>
              <a:lnSpc>
                <a:spcPct val="150000"/>
              </a:lnSpc>
            </a:pPr>
            <a:r>
              <a:rPr lang="zh-CN" altLang="en-US" dirty="0"/>
              <a:t>“打不过就收购”可以说是正是雀巢收购的履行的规定之一。</a:t>
            </a:r>
            <a:endParaRPr lang="en-US" altLang="zh-CN" dirty="0"/>
          </a:p>
          <a:p>
            <a:pPr>
              <a:lnSpc>
                <a:spcPct val="150000"/>
              </a:lnSpc>
            </a:pPr>
            <a:r>
              <a:rPr lang="zh-CN" altLang="en-US" dirty="0"/>
              <a:t>在中国牛奶市场完全被瓜分完毕的情况下，雀巢如果凭借自身的产品进军中国市场，</a:t>
            </a:r>
            <a:endParaRPr lang="en-US" altLang="zh-CN" dirty="0"/>
          </a:p>
          <a:p>
            <a:pPr>
              <a:lnSpc>
                <a:spcPct val="150000"/>
              </a:lnSpc>
            </a:pPr>
            <a:r>
              <a:rPr lang="zh-CN" altLang="en-US" dirty="0"/>
              <a:t>那么花费的代价很大，但效果是否能达到预期就很难说，</a:t>
            </a:r>
            <a:endParaRPr lang="en-US" altLang="zh-CN" dirty="0"/>
          </a:p>
          <a:p>
            <a:pPr>
              <a:lnSpc>
                <a:spcPct val="150000"/>
              </a:lnSpc>
            </a:pPr>
            <a:r>
              <a:rPr lang="zh-CN" altLang="en-US" dirty="0"/>
              <a:t>所以雀巢选择了直接收购惠氏奶粉，成功进军中国牛奶市场。</a:t>
            </a:r>
          </a:p>
        </p:txBody>
      </p:sp>
      <p:sp>
        <p:nvSpPr>
          <p:cNvPr id="10" name="文本框 9">
            <a:extLst>
              <a:ext uri="{FF2B5EF4-FFF2-40B4-BE49-F238E27FC236}">
                <a16:creationId xmlns:a16="http://schemas.microsoft.com/office/drawing/2014/main" id="{9A8C0792-200E-4D59-A5EA-9EE88023F795}"/>
              </a:ext>
            </a:extLst>
          </p:cNvPr>
          <p:cNvSpPr txBox="1"/>
          <p:nvPr/>
        </p:nvSpPr>
        <p:spPr>
          <a:xfrm>
            <a:off x="3648075" y="0"/>
            <a:ext cx="45719" cy="369332"/>
          </a:xfrm>
          <a:prstGeom prst="rect">
            <a:avLst/>
          </a:prstGeom>
          <a:noFill/>
        </p:spPr>
        <p:txBody>
          <a:bodyPr wrap="square" rtlCol="0">
            <a:spAutoFit/>
          </a:bodyPr>
          <a:lstStyle/>
          <a:p>
            <a:endParaRPr lang="zh-CN" alt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89493" y="457199"/>
            <a:ext cx="11022564" cy="5924939"/>
          </a:xfrm>
          <a:prstGeom prst="rect">
            <a:avLst/>
          </a:prstGeom>
          <a:solidFill>
            <a:schemeClr val="bg1">
              <a:alpha val="90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3" cstate="print">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tretch>
            <a:fillRect/>
          </a:stretch>
        </p:blipFill>
        <p:spPr>
          <a:xfrm>
            <a:off x="0" y="450978"/>
            <a:ext cx="4205193" cy="4205193"/>
          </a:xfrm>
          <a:prstGeom prst="rect">
            <a:avLst/>
          </a:prstGeom>
        </p:spPr>
      </p:pic>
      <p:sp>
        <p:nvSpPr>
          <p:cNvPr id="5" name="文本框 4">
            <a:extLst>
              <a:ext uri="{FF2B5EF4-FFF2-40B4-BE49-F238E27FC236}">
                <a16:creationId xmlns:a16="http://schemas.microsoft.com/office/drawing/2014/main" id="{572DD201-234D-4504-A51B-3713CF8E685E}"/>
              </a:ext>
            </a:extLst>
          </p:cNvPr>
          <p:cNvSpPr txBox="1"/>
          <p:nvPr/>
        </p:nvSpPr>
        <p:spPr>
          <a:xfrm>
            <a:off x="5676900" y="1171575"/>
            <a:ext cx="5668539" cy="369332"/>
          </a:xfrm>
          <a:prstGeom prst="rect">
            <a:avLst/>
          </a:prstGeom>
          <a:noFill/>
        </p:spPr>
        <p:txBody>
          <a:bodyPr wrap="none" rtlCol="0">
            <a:spAutoFit/>
          </a:bodyPr>
          <a:lstStyle/>
          <a:p>
            <a:r>
              <a:rPr lang="en-US" altLang="zh-CN" dirty="0"/>
              <a:t>1998</a:t>
            </a:r>
            <a:r>
              <a:rPr lang="zh-CN" altLang="en-US" dirty="0"/>
              <a:t>年购得国内鸡精行业第一品牌上海太太乐</a:t>
            </a:r>
            <a:r>
              <a:rPr lang="en-US" altLang="zh-CN" dirty="0"/>
              <a:t>80%</a:t>
            </a:r>
            <a:r>
              <a:rPr lang="zh-CN" altLang="en-US" dirty="0"/>
              <a:t>股权</a:t>
            </a:r>
          </a:p>
        </p:txBody>
      </p:sp>
      <p:pic>
        <p:nvPicPr>
          <p:cNvPr id="6" name="图片 5">
            <a:extLst>
              <a:ext uri="{FF2B5EF4-FFF2-40B4-BE49-F238E27FC236}">
                <a16:creationId xmlns:a16="http://schemas.microsoft.com/office/drawing/2014/main" id="{E65C6BB5-4A0E-4F9D-BD33-362EC00ED09B}"/>
              </a:ext>
            </a:extLst>
          </p:cNvPr>
          <p:cNvPicPr>
            <a:picLocks noChangeAspect="1"/>
          </p:cNvPicPr>
          <p:nvPr/>
        </p:nvPicPr>
        <p:blipFill>
          <a:blip r:embed="rId5"/>
          <a:stretch>
            <a:fillRect/>
          </a:stretch>
        </p:blipFill>
        <p:spPr>
          <a:xfrm>
            <a:off x="9326336" y="1638494"/>
            <a:ext cx="2457450" cy="2457450"/>
          </a:xfrm>
          <a:prstGeom prst="rect">
            <a:avLst/>
          </a:prstGeom>
        </p:spPr>
      </p:pic>
      <p:sp>
        <p:nvSpPr>
          <p:cNvPr id="7" name="文本框 6">
            <a:extLst>
              <a:ext uri="{FF2B5EF4-FFF2-40B4-BE49-F238E27FC236}">
                <a16:creationId xmlns:a16="http://schemas.microsoft.com/office/drawing/2014/main" id="{0DAB0A56-71B8-4910-BE4E-A2E822E6603B}"/>
              </a:ext>
            </a:extLst>
          </p:cNvPr>
          <p:cNvSpPr txBox="1"/>
          <p:nvPr/>
        </p:nvSpPr>
        <p:spPr>
          <a:xfrm>
            <a:off x="1896058" y="2255283"/>
            <a:ext cx="7358549" cy="4205126"/>
          </a:xfrm>
          <a:prstGeom prst="rect">
            <a:avLst/>
          </a:prstGeom>
          <a:noFill/>
        </p:spPr>
        <p:txBody>
          <a:bodyPr wrap="square" rtlCol="0">
            <a:spAutoFit/>
          </a:bodyPr>
          <a:lstStyle/>
          <a:p>
            <a:pPr>
              <a:lnSpc>
                <a:spcPct val="150000"/>
              </a:lnSpc>
            </a:pPr>
            <a:r>
              <a:rPr lang="en-US" altLang="zh-CN" dirty="0"/>
              <a:t>1988</a:t>
            </a:r>
            <a:r>
              <a:rPr lang="zh-CN" altLang="en-US" dirty="0"/>
              <a:t>年起，政府推出了“火炬计划”，以市场为导向，促进高新技术成果商品化、高新技术商品产业化和高新技术产业国际化，太太乐鸡精申请到了贷款，开始动工盖工厂。</a:t>
            </a:r>
          </a:p>
          <a:p>
            <a:pPr>
              <a:lnSpc>
                <a:spcPct val="150000"/>
              </a:lnSpc>
            </a:pPr>
            <a:r>
              <a:rPr lang="zh-CN" altLang="en-US" dirty="0"/>
              <a:t>但是</a:t>
            </a:r>
            <a:r>
              <a:rPr lang="en-US" altLang="zh-CN" dirty="0"/>
              <a:t>1997</a:t>
            </a:r>
            <a:r>
              <a:rPr lang="zh-CN" altLang="en-US" dirty="0"/>
              <a:t>年开始的亚洲金融风暴，</a:t>
            </a:r>
            <a:r>
              <a:rPr lang="zh-CN" altLang="en-US" dirty="0">
                <a:solidFill>
                  <a:srgbClr val="FF0000"/>
                </a:solidFill>
              </a:rPr>
              <a:t>火炬计划停止了</a:t>
            </a:r>
            <a:r>
              <a:rPr lang="zh-CN" altLang="en-US" dirty="0"/>
              <a:t>，太太乐的大楼盖到一半，最需要钱的时候贷款没有了。</a:t>
            </a:r>
          </a:p>
          <a:p>
            <a:pPr>
              <a:lnSpc>
                <a:spcPct val="150000"/>
              </a:lnSpc>
            </a:pPr>
            <a:r>
              <a:rPr lang="zh-CN" altLang="en-US" dirty="0"/>
              <a:t>太太乐在</a:t>
            </a:r>
            <a:r>
              <a:rPr lang="en-US" altLang="zh-CN" dirty="0"/>
              <a:t>1995</a:t>
            </a:r>
            <a:r>
              <a:rPr lang="zh-CN" altLang="en-US" dirty="0"/>
              <a:t>年已经做好准备在香港上市，保荐人</a:t>
            </a:r>
            <a:r>
              <a:rPr lang="zh-CN" altLang="en-US" dirty="0">
                <a:solidFill>
                  <a:srgbClr val="FF0000"/>
                </a:solidFill>
              </a:rPr>
              <a:t>三一证券自己倒闭</a:t>
            </a:r>
            <a:r>
              <a:rPr lang="zh-CN" altLang="en-US" dirty="0"/>
              <a:t>了。后来荣耀中找到百富勤，但</a:t>
            </a:r>
            <a:r>
              <a:rPr lang="zh-CN" altLang="en-US" dirty="0">
                <a:solidFill>
                  <a:srgbClr val="FF0000"/>
                </a:solidFill>
              </a:rPr>
              <a:t>百富勤也倒闭</a:t>
            </a:r>
            <a:r>
              <a:rPr lang="zh-CN" altLang="en-US" dirty="0"/>
              <a:t>了。</a:t>
            </a:r>
          </a:p>
          <a:p>
            <a:pPr>
              <a:lnSpc>
                <a:spcPct val="150000"/>
              </a:lnSpc>
            </a:pPr>
            <a:r>
              <a:rPr lang="zh-CN" altLang="en-US" dirty="0"/>
              <a:t>企业做大发展遇到了种种困难，荣耀中差点要把自己的别墅卖掉，用作成企业的流动资金。</a:t>
            </a:r>
          </a:p>
          <a:p>
            <a:pPr>
              <a:lnSpc>
                <a:spcPct val="150000"/>
              </a:lnSpc>
            </a:pPr>
            <a:endParaRPr lang="zh-CN" altLang="en-US" dirty="0"/>
          </a:p>
        </p:txBody>
      </p:sp>
      <p:sp>
        <p:nvSpPr>
          <p:cNvPr id="8" name="文本框 7">
            <a:extLst>
              <a:ext uri="{FF2B5EF4-FFF2-40B4-BE49-F238E27FC236}">
                <a16:creationId xmlns:a16="http://schemas.microsoft.com/office/drawing/2014/main" id="{71DDCB22-3B9C-42A3-9D4B-2E848EC8A5C1}"/>
              </a:ext>
            </a:extLst>
          </p:cNvPr>
          <p:cNvSpPr txBox="1"/>
          <p:nvPr/>
        </p:nvSpPr>
        <p:spPr>
          <a:xfrm>
            <a:off x="833021" y="522133"/>
            <a:ext cx="5262979" cy="646331"/>
          </a:xfrm>
          <a:prstGeom prst="rect">
            <a:avLst/>
          </a:prstGeom>
          <a:noFill/>
        </p:spPr>
        <p:txBody>
          <a:bodyPr wrap="none" rtlCol="0">
            <a:spAutoFit/>
          </a:bodyPr>
          <a:lstStyle/>
          <a:p>
            <a:r>
              <a:rPr lang="zh-CN" altLang="en-US" sz="3600" dirty="0">
                <a:latin typeface="华文隶书" panose="02010800040101010101" pitchFamily="2" charset="-122"/>
                <a:ea typeface="华文隶书" panose="02010800040101010101" pitchFamily="2" charset="-122"/>
              </a:rPr>
              <a:t>太太乐是怎么被收购的？</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占位符 15"/>
          <p:cNvPicPr>
            <a:picLocks noChangeAspect="1"/>
          </p:cNvPicPr>
          <p:nvPr/>
        </p:nvPicPr>
        <p:blipFill rotWithShape="1">
          <a:blip r:embed="rId3">
            <a:extLst>
              <a:ext uri="{28A0092B-C50C-407E-A947-70E740481C1C}">
                <a14:useLocalDpi xmlns:a14="http://schemas.microsoft.com/office/drawing/2010/main" val="0"/>
              </a:ext>
            </a:extLst>
          </a:blip>
          <a:srcRect l="33793" t="70052" r="34277" b="1959"/>
          <a:stretch>
            <a:fillRect/>
          </a:stretch>
        </p:blipFill>
        <p:spPr>
          <a:xfrm>
            <a:off x="7495329" y="2162175"/>
            <a:ext cx="4073078" cy="5050096"/>
          </a:xfrm>
          <a:prstGeom prst="rect">
            <a:avLst/>
          </a:prstGeom>
        </p:spPr>
      </p:pic>
      <p:sp>
        <p:nvSpPr>
          <p:cNvPr id="10" name="文本框 9">
            <a:extLst>
              <a:ext uri="{FF2B5EF4-FFF2-40B4-BE49-F238E27FC236}">
                <a16:creationId xmlns:a16="http://schemas.microsoft.com/office/drawing/2014/main" id="{7D049366-F668-4F23-8C8D-8D33A6959F92}"/>
              </a:ext>
            </a:extLst>
          </p:cNvPr>
          <p:cNvSpPr txBox="1"/>
          <p:nvPr/>
        </p:nvSpPr>
        <p:spPr>
          <a:xfrm>
            <a:off x="2800350" y="1266825"/>
            <a:ext cx="184731" cy="369332"/>
          </a:xfrm>
          <a:prstGeom prst="rect">
            <a:avLst/>
          </a:prstGeom>
          <a:noFill/>
        </p:spPr>
        <p:txBody>
          <a:bodyPr wrap="none" rtlCol="0">
            <a:spAutoFit/>
          </a:bodyPr>
          <a:lstStyle/>
          <a:p>
            <a:endParaRPr lang="zh-CN" altLang="en-US" dirty="0"/>
          </a:p>
        </p:txBody>
      </p:sp>
      <p:sp>
        <p:nvSpPr>
          <p:cNvPr id="11" name="文本框 10">
            <a:extLst>
              <a:ext uri="{FF2B5EF4-FFF2-40B4-BE49-F238E27FC236}">
                <a16:creationId xmlns:a16="http://schemas.microsoft.com/office/drawing/2014/main" id="{F19A0A03-9A49-4BBA-8FF3-6F1B7C78804F}"/>
              </a:ext>
            </a:extLst>
          </p:cNvPr>
          <p:cNvSpPr txBox="1"/>
          <p:nvPr/>
        </p:nvSpPr>
        <p:spPr>
          <a:xfrm>
            <a:off x="1028699" y="1076325"/>
            <a:ext cx="6286501" cy="1712135"/>
          </a:xfrm>
          <a:prstGeom prst="rect">
            <a:avLst/>
          </a:prstGeom>
          <a:noFill/>
        </p:spPr>
        <p:txBody>
          <a:bodyPr wrap="square" rtlCol="0">
            <a:spAutoFit/>
          </a:bodyPr>
          <a:lstStyle/>
          <a:p>
            <a:pPr>
              <a:lnSpc>
                <a:spcPct val="150000"/>
              </a:lnSpc>
            </a:pPr>
            <a:r>
              <a:rPr lang="zh-CN" altLang="en-US" dirty="0"/>
              <a:t>为了能够让太太乐活下去，并且“让十三亿人尝到更鲜美的滋味”，</a:t>
            </a:r>
            <a:r>
              <a:rPr lang="en-US" altLang="zh-CN" dirty="0"/>
              <a:t>1998</a:t>
            </a:r>
            <a:r>
              <a:rPr lang="zh-CN" altLang="en-US" dirty="0"/>
              <a:t>年，太太乐和雀巢合资，荣耀中失去了公司的</a:t>
            </a:r>
            <a:r>
              <a:rPr lang="en-US" altLang="zh-CN" dirty="0"/>
              <a:t>80%</a:t>
            </a:r>
            <a:r>
              <a:rPr lang="zh-CN" altLang="en-US" dirty="0"/>
              <a:t>股份，却获得了企业发展急需的资金，并且保持原有管理团队的稳定，荣耀中依然是全权管理领导者。</a:t>
            </a:r>
          </a:p>
        </p:txBody>
      </p:sp>
      <p:sp>
        <p:nvSpPr>
          <p:cNvPr id="12" name="文本框 11">
            <a:extLst>
              <a:ext uri="{FF2B5EF4-FFF2-40B4-BE49-F238E27FC236}">
                <a16:creationId xmlns:a16="http://schemas.microsoft.com/office/drawing/2014/main" id="{CEF363AB-AEA7-4066-9682-77FDD9C7376C}"/>
              </a:ext>
            </a:extLst>
          </p:cNvPr>
          <p:cNvSpPr txBox="1"/>
          <p:nvPr/>
        </p:nvSpPr>
        <p:spPr>
          <a:xfrm>
            <a:off x="1028699" y="3200400"/>
            <a:ext cx="5067301" cy="2127634"/>
          </a:xfrm>
          <a:prstGeom prst="rect">
            <a:avLst/>
          </a:prstGeom>
          <a:noFill/>
        </p:spPr>
        <p:txBody>
          <a:bodyPr wrap="square" rtlCol="0">
            <a:spAutoFit/>
          </a:bodyPr>
          <a:lstStyle>
            <a:defPPr>
              <a:defRPr lang="zh-CN"/>
            </a:defPPr>
            <a:lvl1pPr>
              <a:lnSpc>
                <a:spcPct val="150000"/>
              </a:lnSpc>
            </a:lvl1pPr>
          </a:lstStyle>
          <a:p>
            <a:r>
              <a:rPr lang="zh-CN" altLang="en-US" dirty="0"/>
              <a:t>几年前，太太乐创始人兼总裁荣耀中终于宣布卸任，由原雀巢大陆流通食品零售总监张西强担任新总裁。这也是太太乐第一次由雀巢人来担任领导，也正式宣告了，该品牌成了这个快消巨头的“亲儿子”。</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3" cstate="print">
            <a:extLst>
              <a:ext uri="{28A0092B-C50C-407E-A947-70E740481C1C}">
                <a14:useLocalDpi xmlns:a14="http://schemas.microsoft.com/office/drawing/2010/main" val="0"/>
              </a:ext>
            </a:extLst>
          </a:blip>
          <a:srcRect l="56732" t="32357" r="7225" b="52267"/>
          <a:stretch>
            <a:fillRect/>
          </a:stretch>
        </p:blipFill>
        <p:spPr>
          <a:xfrm flipH="1">
            <a:off x="0" y="5889830"/>
            <a:ext cx="1327965" cy="849862"/>
          </a:xfrm>
          <a:prstGeom prst="rect">
            <a:avLst/>
          </a:prstGeom>
        </p:spPr>
      </p:pic>
      <p:sp>
        <p:nvSpPr>
          <p:cNvPr id="6" name="文本框 5">
            <a:extLst>
              <a:ext uri="{FF2B5EF4-FFF2-40B4-BE49-F238E27FC236}">
                <a16:creationId xmlns:a16="http://schemas.microsoft.com/office/drawing/2014/main" id="{E12DF8BC-BA31-4CEF-B47F-A5F52454D596}"/>
              </a:ext>
            </a:extLst>
          </p:cNvPr>
          <p:cNvSpPr txBox="1"/>
          <p:nvPr/>
        </p:nvSpPr>
        <p:spPr>
          <a:xfrm>
            <a:off x="838200" y="701280"/>
            <a:ext cx="4134465" cy="523220"/>
          </a:xfrm>
          <a:prstGeom prst="rect">
            <a:avLst/>
          </a:prstGeom>
          <a:noFill/>
        </p:spPr>
        <p:txBody>
          <a:bodyPr wrap="none" rtlCol="0">
            <a:spAutoFit/>
          </a:bodyPr>
          <a:lstStyle/>
          <a:p>
            <a:r>
              <a:rPr lang="zh-CN" altLang="en-US" sz="2800" dirty="0">
                <a:latin typeface="华文隶书" panose="02010800040101010101" pitchFamily="2" charset="-122"/>
                <a:ea typeface="华文隶书" panose="02010800040101010101" pitchFamily="2" charset="-122"/>
              </a:rPr>
              <a:t>从中分析雀巢扩张原则：</a:t>
            </a:r>
          </a:p>
        </p:txBody>
      </p:sp>
      <p:sp>
        <p:nvSpPr>
          <p:cNvPr id="7" name="文本框 6">
            <a:extLst>
              <a:ext uri="{FF2B5EF4-FFF2-40B4-BE49-F238E27FC236}">
                <a16:creationId xmlns:a16="http://schemas.microsoft.com/office/drawing/2014/main" id="{F3EA8CD2-0B99-465D-96C3-2BCA7EED0BE7}"/>
              </a:ext>
            </a:extLst>
          </p:cNvPr>
          <p:cNvSpPr txBox="1"/>
          <p:nvPr/>
        </p:nvSpPr>
        <p:spPr>
          <a:xfrm>
            <a:off x="838200" y="1357788"/>
            <a:ext cx="9648795" cy="1712135"/>
          </a:xfrm>
          <a:prstGeom prst="rect">
            <a:avLst/>
          </a:prstGeom>
          <a:noFill/>
        </p:spPr>
        <p:txBody>
          <a:bodyPr wrap="none" rtlCol="0">
            <a:spAutoFit/>
          </a:bodyPr>
          <a:lstStyle/>
          <a:p>
            <a:pPr>
              <a:lnSpc>
                <a:spcPct val="150000"/>
              </a:lnSpc>
            </a:pPr>
            <a:r>
              <a:rPr lang="zh-CN" altLang="en-US" dirty="0"/>
              <a:t>雀巢董事会已经确定了公司的一个重要扩张原则：三分之一靠内生、三分之一靠并购，</a:t>
            </a:r>
            <a:endParaRPr lang="en-US" altLang="zh-CN" dirty="0"/>
          </a:p>
          <a:p>
            <a:pPr>
              <a:lnSpc>
                <a:spcPct val="150000"/>
              </a:lnSpc>
            </a:pPr>
            <a:r>
              <a:rPr lang="zh-CN" altLang="en-US" dirty="0"/>
              <a:t>前者是为了保证企业自身的活力，</a:t>
            </a:r>
            <a:endParaRPr lang="en-US" altLang="zh-CN" dirty="0"/>
          </a:p>
          <a:p>
            <a:pPr>
              <a:lnSpc>
                <a:spcPct val="150000"/>
              </a:lnSpc>
            </a:pPr>
            <a:r>
              <a:rPr lang="zh-CN" altLang="en-US" dirty="0"/>
              <a:t>后者是为了缩短雀巢进入某一市场或者拥有某个产品系列的时间。</a:t>
            </a:r>
            <a:endParaRPr lang="en-US" altLang="zh-CN" dirty="0"/>
          </a:p>
          <a:p>
            <a:pPr>
              <a:lnSpc>
                <a:spcPct val="150000"/>
              </a:lnSpc>
            </a:pPr>
            <a:r>
              <a:rPr lang="zh-CN" altLang="en-US" dirty="0"/>
              <a:t>另外，董事会还确立了其并购核心指导原则：聚焦客户价值和竞争优势而非中短期市值管理。</a:t>
            </a:r>
          </a:p>
        </p:txBody>
      </p:sp>
      <p:sp>
        <p:nvSpPr>
          <p:cNvPr id="10" name="文本框 9">
            <a:extLst>
              <a:ext uri="{FF2B5EF4-FFF2-40B4-BE49-F238E27FC236}">
                <a16:creationId xmlns:a16="http://schemas.microsoft.com/office/drawing/2014/main" id="{7FA3F159-4458-421E-A8D3-0EFC6775C30B}"/>
              </a:ext>
            </a:extLst>
          </p:cNvPr>
          <p:cNvSpPr txBox="1"/>
          <p:nvPr/>
        </p:nvSpPr>
        <p:spPr>
          <a:xfrm>
            <a:off x="952500" y="3495690"/>
            <a:ext cx="1980029" cy="523220"/>
          </a:xfrm>
          <a:prstGeom prst="rect">
            <a:avLst/>
          </a:prstGeom>
          <a:noFill/>
        </p:spPr>
        <p:txBody>
          <a:bodyPr wrap="none" rtlCol="0">
            <a:spAutoFit/>
          </a:bodyPr>
          <a:lstStyle/>
          <a:p>
            <a:r>
              <a:rPr lang="zh-CN" altLang="en-US" sz="2800" dirty="0">
                <a:latin typeface="华文隶书" panose="02010800040101010101" pitchFamily="2" charset="-122"/>
                <a:ea typeface="华文隶书" panose="02010800040101010101" pitchFamily="2" charset="-122"/>
              </a:rPr>
              <a:t>并购特点：</a:t>
            </a:r>
          </a:p>
        </p:txBody>
      </p:sp>
      <p:sp>
        <p:nvSpPr>
          <p:cNvPr id="11" name="文本框 10">
            <a:extLst>
              <a:ext uri="{FF2B5EF4-FFF2-40B4-BE49-F238E27FC236}">
                <a16:creationId xmlns:a16="http://schemas.microsoft.com/office/drawing/2014/main" id="{E96D7D70-4BB6-4F6E-B68E-1EDACB6F48E0}"/>
              </a:ext>
            </a:extLst>
          </p:cNvPr>
          <p:cNvSpPr txBox="1"/>
          <p:nvPr/>
        </p:nvSpPr>
        <p:spPr>
          <a:xfrm>
            <a:off x="956181" y="4185276"/>
            <a:ext cx="8032968" cy="1712135"/>
          </a:xfrm>
          <a:prstGeom prst="rect">
            <a:avLst/>
          </a:prstGeom>
          <a:noFill/>
        </p:spPr>
        <p:txBody>
          <a:bodyPr wrap="none" rtlCol="0">
            <a:spAutoFit/>
          </a:bodyPr>
          <a:lstStyle/>
          <a:p>
            <a:pPr>
              <a:lnSpc>
                <a:spcPct val="150000"/>
              </a:lnSpc>
            </a:pPr>
            <a:r>
              <a:rPr lang="zh-CN" altLang="en-US" dirty="0"/>
              <a:t>虽然雀巢拿下了这么多中国的民族品牌，</a:t>
            </a:r>
            <a:endParaRPr lang="en-US" altLang="zh-CN" dirty="0"/>
          </a:p>
          <a:p>
            <a:pPr>
              <a:lnSpc>
                <a:spcPct val="150000"/>
              </a:lnSpc>
            </a:pPr>
            <a:r>
              <a:rPr lang="zh-CN" altLang="en-US" dirty="0"/>
              <a:t>但雀巢并没有改变它们的口味，就连包装、品牌名称等也没有做明显的更改，</a:t>
            </a:r>
            <a:endParaRPr lang="en-US" altLang="zh-CN" dirty="0"/>
          </a:p>
          <a:p>
            <a:pPr>
              <a:lnSpc>
                <a:spcPct val="150000"/>
              </a:lnSpc>
            </a:pPr>
            <a:r>
              <a:rPr lang="zh-CN" altLang="en-US" dirty="0"/>
              <a:t>所以很多国人甚至不知道这些品牌已经沦为外资所有了。</a:t>
            </a:r>
            <a:endParaRPr lang="en-US" altLang="zh-CN" dirty="0"/>
          </a:p>
          <a:p>
            <a:pPr>
              <a:lnSpc>
                <a:spcPct val="150000"/>
              </a:lnSpc>
            </a:pPr>
            <a:r>
              <a:rPr lang="zh-CN" altLang="en-US" dirty="0">
                <a:solidFill>
                  <a:srgbClr val="FF0000"/>
                </a:solidFill>
              </a:rPr>
              <a:t>“本土化”战略</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占位符 15"/>
          <p:cNvPicPr>
            <a:picLocks noChangeAspect="1"/>
          </p:cNvPicPr>
          <p:nvPr/>
        </p:nvPicPr>
        <p:blipFill rotWithShape="1">
          <a:blip r:embed="rId3" cstate="print">
            <a:extLst>
              <a:ext uri="{28A0092B-C50C-407E-A947-70E740481C1C}">
                <a14:useLocalDpi xmlns:a14="http://schemas.microsoft.com/office/drawing/2010/main" val="0"/>
              </a:ext>
            </a:extLst>
          </a:blip>
          <a:srcRect l="268" t="6751" r="67802" b="65260"/>
          <a:stretch>
            <a:fillRect/>
          </a:stretch>
        </p:blipFill>
        <p:spPr>
          <a:xfrm>
            <a:off x="9577059" y="3962210"/>
            <a:ext cx="2240136" cy="2777482"/>
          </a:xfrm>
          <a:prstGeom prst="rect">
            <a:avLst/>
          </a:prstGeom>
        </p:spPr>
      </p:pic>
      <p:pic>
        <p:nvPicPr>
          <p:cNvPr id="5" name="图片 4"/>
          <p:cNvPicPr>
            <a:picLocks noChangeAspect="1"/>
          </p:cNvPicPr>
          <p:nvPr/>
        </p:nvPicPr>
        <p:blipFill rotWithShape="1">
          <a:blip r:embed="rId4" cstate="print">
            <a:extLst>
              <a:ext uri="{28A0092B-C50C-407E-A947-70E740481C1C}">
                <a14:useLocalDpi xmlns:a14="http://schemas.microsoft.com/office/drawing/2010/main" val="0"/>
              </a:ext>
            </a:extLst>
          </a:blip>
          <a:srcRect l="56732" t="32357" r="7225" b="52267"/>
          <a:stretch>
            <a:fillRect/>
          </a:stretch>
        </p:blipFill>
        <p:spPr>
          <a:xfrm flipH="1">
            <a:off x="0" y="5889830"/>
            <a:ext cx="1327965" cy="849862"/>
          </a:xfrm>
          <a:prstGeom prst="rect">
            <a:avLst/>
          </a:prstGeom>
        </p:spPr>
      </p:pic>
      <p:sp>
        <p:nvSpPr>
          <p:cNvPr id="9" name="Rectangle 1">
            <a:extLst>
              <a:ext uri="{FF2B5EF4-FFF2-40B4-BE49-F238E27FC236}">
                <a16:creationId xmlns:a16="http://schemas.microsoft.com/office/drawing/2014/main" id="{C0F8CB70-8224-410E-BF47-2D01AB5F782E}"/>
              </a:ext>
            </a:extLst>
          </p:cNvPr>
          <p:cNvSpPr>
            <a:spLocks noChangeArrowheads="1"/>
          </p:cNvSpPr>
          <p:nvPr/>
        </p:nvSpPr>
        <p:spPr bwMode="auto">
          <a:xfrm>
            <a:off x="663982" y="1061887"/>
            <a:ext cx="10341293" cy="3520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sz="2400" b="0" i="0" u="none" strike="noStrike" cap="none" normalizeH="0" baseline="0" dirty="0">
                <a:ln>
                  <a:noFill/>
                </a:ln>
                <a:solidFill>
                  <a:srgbClr val="333333"/>
                </a:solidFill>
                <a:effectLst/>
                <a:latin typeface="华文隶书" panose="02010800040101010101" pitchFamily="2" charset="-122"/>
                <a:ea typeface="华文隶书" panose="02010800040101010101" pitchFamily="2" charset="-122"/>
              </a:rPr>
              <a:t>雀巢在全球展开的并购风暴，总结起来有几个重要的经验：</a:t>
            </a:r>
            <a:endParaRPr kumimoji="0" lang="en-US" altLang="zh-CN" sz="2400" b="0" i="0" u="none" strike="noStrike" cap="none" normalizeH="0" baseline="0" dirty="0">
              <a:ln>
                <a:noFill/>
              </a:ln>
              <a:solidFill>
                <a:srgbClr val="333333"/>
              </a:solidFill>
              <a:effectLst/>
              <a:latin typeface="华文隶书" panose="02010800040101010101" pitchFamily="2" charset="-122"/>
              <a:ea typeface="华文隶书" panose="02010800040101010101" pitchFamily="2" charset="-122"/>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rPr>
              <a:t>一是收购的目标品牌必须具有良好的品牌声誉和影响力；</a:t>
            </a:r>
            <a:endParaRPr kumimoji="0" lang="en-US"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rPr>
              <a:t>二是通过并购该品牌，能够掌控食品工业领域核心技术；</a:t>
            </a:r>
            <a:endParaRPr kumimoji="0" lang="en-US"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rPr>
              <a:t>三是雀巢偏爱那些管理方法被认可的公司，这样可以为后期的管理节省大量的成本。</a:t>
            </a:r>
            <a:endParaRPr kumimoji="0" lang="zh-CN" altLang="zh-CN" sz="1050" b="0" i="0" u="none" strike="noStrike" cap="none" normalizeH="0" baseline="0" dirty="0">
              <a:ln>
                <a:noFill/>
              </a:ln>
              <a:solidFill>
                <a:schemeClr val="tx1"/>
              </a:solidFill>
              <a:effectLst/>
              <a:latin typeface="楷体" panose="02010609060101010101" pitchFamily="49" charset="-122"/>
              <a:ea typeface="楷体" panose="02010609060101010101" pitchFamily="49" charset="-122"/>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rPr>
              <a:t>四是并购的该品牌能有效提高在该国甚至全球这一品类上的市占率。</a:t>
            </a:r>
            <a:endParaRPr kumimoji="0" lang="en-US"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rPr>
              <a:t>比如在中国收购徐福记之前，</a:t>
            </a:r>
            <a:endParaRPr kumimoji="0" lang="en-US"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rPr>
              <a:t>雀巢在中国糖果业的市场份额远低于玛氏、卡夫和联合利华，收购徐福记不仅直接提升了市场份额，</a:t>
            </a:r>
            <a:endParaRPr kumimoji="0" lang="en-US"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b="0" i="0" u="none" strike="noStrike" cap="none" normalizeH="0" baseline="0" dirty="0">
                <a:ln>
                  <a:noFill/>
                </a:ln>
                <a:solidFill>
                  <a:srgbClr val="333333"/>
                </a:solidFill>
                <a:effectLst/>
                <a:latin typeface="楷体" panose="02010609060101010101" pitchFamily="49" charset="-122"/>
                <a:ea typeface="楷体" panose="02010609060101010101" pitchFamily="49" charset="-122"/>
              </a:rPr>
              <a:t>也借助徐福记的销售网络渗透到中国的二三线市场。</a:t>
            </a:r>
            <a:endParaRPr kumimoji="0" lang="zh-CN" altLang="zh-CN" sz="2800" b="0" i="0" u="none" strike="noStrike" cap="none" normalizeH="0" baseline="0" dirty="0">
              <a:ln>
                <a:noFill/>
              </a:ln>
              <a:solidFill>
                <a:schemeClr val="tx1"/>
              </a:solidFill>
              <a:effectLst/>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14784904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510" y="3907135"/>
            <a:ext cx="3133790" cy="3133790"/>
          </a:xfrm>
          <a:prstGeom prst="rect">
            <a:avLst/>
          </a:prstGeom>
        </p:spPr>
      </p:pic>
      <p:sp>
        <p:nvSpPr>
          <p:cNvPr id="3" name="文本框 2">
            <a:extLst>
              <a:ext uri="{FF2B5EF4-FFF2-40B4-BE49-F238E27FC236}">
                <a16:creationId xmlns:a16="http://schemas.microsoft.com/office/drawing/2014/main" id="{4B8C3693-C082-49BD-8D28-D7334C91760F}"/>
              </a:ext>
            </a:extLst>
          </p:cNvPr>
          <p:cNvSpPr txBox="1"/>
          <p:nvPr/>
        </p:nvSpPr>
        <p:spPr>
          <a:xfrm>
            <a:off x="867763" y="1654228"/>
            <a:ext cx="6837128" cy="1296637"/>
          </a:xfrm>
          <a:prstGeom prst="rect">
            <a:avLst/>
          </a:prstGeom>
          <a:noFill/>
        </p:spPr>
        <p:txBody>
          <a:bodyPr wrap="none" rtlCol="0">
            <a:spAutoFit/>
          </a:bodyPr>
          <a:lstStyle/>
          <a:p>
            <a:pPr>
              <a:lnSpc>
                <a:spcPct val="150000"/>
              </a:lnSpc>
            </a:pPr>
            <a:r>
              <a:rPr lang="en-US" altLang="zh-CN" dirty="0"/>
              <a:t>1990</a:t>
            </a:r>
            <a:r>
              <a:rPr lang="zh-CN" altLang="en-US" dirty="0"/>
              <a:t>年公司设计了“立足西南，着眼全国，面向世界”的战略导向，</a:t>
            </a:r>
            <a:endParaRPr lang="en-US" altLang="zh-CN" dirty="0"/>
          </a:p>
          <a:p>
            <a:pPr>
              <a:lnSpc>
                <a:spcPct val="150000"/>
              </a:lnSpc>
            </a:pPr>
            <a:r>
              <a:rPr lang="zh-CN" altLang="en-US" dirty="0"/>
              <a:t>此后数年豪吉一直是西南市场的老大。</a:t>
            </a:r>
            <a:endParaRPr lang="en-US" altLang="zh-CN" dirty="0"/>
          </a:p>
          <a:p>
            <a:pPr>
              <a:lnSpc>
                <a:spcPct val="150000"/>
              </a:lnSpc>
            </a:pPr>
            <a:r>
              <a:rPr lang="zh-CN" altLang="en-US" dirty="0"/>
              <a:t>直到</a:t>
            </a:r>
            <a:r>
              <a:rPr lang="en-US" altLang="zh-CN" dirty="0"/>
              <a:t>2001</a:t>
            </a:r>
            <a:r>
              <a:rPr lang="zh-CN" altLang="en-US" dirty="0"/>
              <a:t>年，雀巢收购豪吉</a:t>
            </a:r>
            <a:r>
              <a:rPr lang="en-US" altLang="zh-CN" dirty="0"/>
              <a:t>60%</a:t>
            </a:r>
            <a:r>
              <a:rPr lang="zh-CN" altLang="en-US" dirty="0"/>
              <a:t>的股份。</a:t>
            </a:r>
          </a:p>
        </p:txBody>
      </p:sp>
      <p:pic>
        <p:nvPicPr>
          <p:cNvPr id="11" name="图片 10">
            <a:extLst>
              <a:ext uri="{FF2B5EF4-FFF2-40B4-BE49-F238E27FC236}">
                <a16:creationId xmlns:a16="http://schemas.microsoft.com/office/drawing/2014/main" id="{C0E76664-34AB-41A2-94F6-39283810F043}"/>
              </a:ext>
            </a:extLst>
          </p:cNvPr>
          <p:cNvPicPr>
            <a:picLocks noChangeAspect="1"/>
          </p:cNvPicPr>
          <p:nvPr/>
        </p:nvPicPr>
        <p:blipFill>
          <a:blip r:embed="rId4"/>
          <a:stretch>
            <a:fillRect/>
          </a:stretch>
        </p:blipFill>
        <p:spPr>
          <a:xfrm>
            <a:off x="9001123" y="378153"/>
            <a:ext cx="2466977" cy="2466977"/>
          </a:xfrm>
          <a:prstGeom prst="rect">
            <a:avLst/>
          </a:prstGeom>
        </p:spPr>
      </p:pic>
      <p:sp>
        <p:nvSpPr>
          <p:cNvPr id="12" name="文本框 11">
            <a:extLst>
              <a:ext uri="{FF2B5EF4-FFF2-40B4-BE49-F238E27FC236}">
                <a16:creationId xmlns:a16="http://schemas.microsoft.com/office/drawing/2014/main" id="{4728E7FE-96F8-47D2-A853-D9C3C9D8B009}"/>
              </a:ext>
            </a:extLst>
          </p:cNvPr>
          <p:cNvSpPr txBox="1"/>
          <p:nvPr/>
        </p:nvSpPr>
        <p:spPr>
          <a:xfrm>
            <a:off x="867763" y="560111"/>
            <a:ext cx="2894615" cy="769441"/>
          </a:xfrm>
          <a:prstGeom prst="rect">
            <a:avLst/>
          </a:prstGeom>
          <a:noFill/>
        </p:spPr>
        <p:txBody>
          <a:bodyPr wrap="square" rtlCol="0">
            <a:spAutoFit/>
          </a:bodyPr>
          <a:lstStyle/>
          <a:p>
            <a:r>
              <a:rPr lang="zh-CN" altLang="en-US" sz="4400" dirty="0">
                <a:latin typeface="华文隶书" panose="02010800040101010101" pitchFamily="2" charset="-122"/>
                <a:ea typeface="华文隶书" panose="02010800040101010101" pitchFamily="2" charset="-122"/>
              </a:rPr>
              <a:t>豪吉鸡精</a:t>
            </a:r>
          </a:p>
        </p:txBody>
      </p:sp>
      <p:sp>
        <p:nvSpPr>
          <p:cNvPr id="13" name="文本框 12">
            <a:extLst>
              <a:ext uri="{FF2B5EF4-FFF2-40B4-BE49-F238E27FC236}">
                <a16:creationId xmlns:a16="http://schemas.microsoft.com/office/drawing/2014/main" id="{C25B2B7D-16FF-4A14-920B-5314BFA5E745}"/>
              </a:ext>
            </a:extLst>
          </p:cNvPr>
          <p:cNvSpPr txBox="1"/>
          <p:nvPr/>
        </p:nvSpPr>
        <p:spPr>
          <a:xfrm>
            <a:off x="4238625" y="3360046"/>
            <a:ext cx="7229475" cy="3374129"/>
          </a:xfrm>
          <a:prstGeom prst="rect">
            <a:avLst/>
          </a:prstGeom>
          <a:noFill/>
        </p:spPr>
        <p:txBody>
          <a:bodyPr wrap="square" rtlCol="0">
            <a:spAutoFit/>
          </a:bodyPr>
          <a:lstStyle/>
          <a:p>
            <a:pPr>
              <a:lnSpc>
                <a:spcPct val="150000"/>
              </a:lnSpc>
            </a:pPr>
            <a:r>
              <a:rPr lang="zh-CN" altLang="en-US" dirty="0"/>
              <a:t>与以往雀巢通常采取的全资并购方式不同，雀巢只收购了豪吉</a:t>
            </a:r>
            <a:r>
              <a:rPr lang="en-US" altLang="zh-CN" dirty="0"/>
              <a:t>60%</a:t>
            </a:r>
            <a:r>
              <a:rPr lang="zh-CN" altLang="en-US" dirty="0"/>
              <a:t>的股份，品牌使用权也在豪吉集团手中，新成立的合资公司有偿使用豪吉品牌。正因为条件丰厚，双方的谈判迅速达成共识。</a:t>
            </a:r>
          </a:p>
          <a:p>
            <a:pPr>
              <a:lnSpc>
                <a:spcPct val="150000"/>
              </a:lnSpc>
            </a:pPr>
            <a:r>
              <a:rPr lang="zh-CN" altLang="en-US" dirty="0"/>
              <a:t>我们也可以大胆猜测，雀巢将西南鸡精市场第一的豪吉招至门下，采取的是“招安”的策略，避免其与雀巢旗下的太太乐构成直接竞争。而豪吉也因此迎来了发展的高速时期，不但稳居西南第一把交椅，获得各种荣誉，更在产品上推陈出新，远销海外。</a:t>
            </a:r>
          </a:p>
          <a:p>
            <a:pPr>
              <a:lnSpc>
                <a:spcPct val="150000"/>
              </a:lnSpc>
            </a:pPr>
            <a:endParaRPr lang="zh-CN" alt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down)">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64717" y="1181036"/>
            <a:ext cx="2656177" cy="2656177"/>
          </a:xfrm>
          <a:prstGeom prst="rect">
            <a:avLst/>
          </a:prstGeom>
        </p:spPr>
      </p:pic>
      <p:sp>
        <p:nvSpPr>
          <p:cNvPr id="3" name="文本框 2">
            <a:extLst>
              <a:ext uri="{FF2B5EF4-FFF2-40B4-BE49-F238E27FC236}">
                <a16:creationId xmlns:a16="http://schemas.microsoft.com/office/drawing/2014/main" id="{2C950780-303A-46CA-90BA-273E2C9E8E0B}"/>
              </a:ext>
            </a:extLst>
          </p:cNvPr>
          <p:cNvSpPr txBox="1"/>
          <p:nvPr/>
        </p:nvSpPr>
        <p:spPr>
          <a:xfrm>
            <a:off x="1154096" y="1029810"/>
            <a:ext cx="6640498" cy="2958630"/>
          </a:xfrm>
          <a:prstGeom prst="rect">
            <a:avLst/>
          </a:prstGeom>
          <a:noFill/>
        </p:spPr>
        <p:txBody>
          <a:bodyPr wrap="square" rtlCol="0">
            <a:spAutoFit/>
          </a:bodyPr>
          <a:lstStyle/>
          <a:p>
            <a:pPr>
              <a:lnSpc>
                <a:spcPct val="150000"/>
              </a:lnSpc>
            </a:pPr>
            <a:r>
              <a:rPr lang="zh-CN" altLang="en-US" dirty="0"/>
              <a:t>雀巢公司的本地化管理原则集中体现在“集权化”“分权化”两个概念上。所谓集权化是指雀巢瑞士总部决定重要的战略决策和基本政策，而分权化则意味着各个地区市场在执行层面拥有很多自主权。具体来说，对于像品牌管理、研发、财务、关键人才管理等由总部中央集权掌控，而本土化的产品开发、市场拓展、广告等则由各地方公司做主。这种管理模式也是雀巢在并购大量企业后能够成功整合它们，并且保持这些外来品牌活力的原因之一。</a:t>
            </a:r>
          </a:p>
        </p:txBody>
      </p:sp>
      <p:sp>
        <p:nvSpPr>
          <p:cNvPr id="8" name="文本框 7">
            <a:extLst>
              <a:ext uri="{FF2B5EF4-FFF2-40B4-BE49-F238E27FC236}">
                <a16:creationId xmlns:a16="http://schemas.microsoft.com/office/drawing/2014/main" id="{A4678E28-8525-4C51-A5C6-E6BA326596A0}"/>
              </a:ext>
            </a:extLst>
          </p:cNvPr>
          <p:cNvSpPr txBox="1"/>
          <p:nvPr/>
        </p:nvSpPr>
        <p:spPr>
          <a:xfrm>
            <a:off x="1019681" y="4438835"/>
            <a:ext cx="11264622" cy="1712135"/>
          </a:xfrm>
          <a:prstGeom prst="rect">
            <a:avLst/>
          </a:prstGeom>
          <a:noFill/>
        </p:spPr>
        <p:txBody>
          <a:bodyPr wrap="none" rtlCol="0">
            <a:spAutoFit/>
          </a:bodyPr>
          <a:lstStyle/>
          <a:p>
            <a:pPr>
              <a:lnSpc>
                <a:spcPct val="150000"/>
              </a:lnSpc>
            </a:pPr>
            <a:r>
              <a:rPr lang="zh-CN" altLang="en-US" dirty="0"/>
              <a:t>在对价值观和长期战略达成共识的基础上，雀巢总部会尽量减少对地方公司的干涉。</a:t>
            </a:r>
            <a:endParaRPr lang="en-US" altLang="zh-CN" dirty="0"/>
          </a:p>
          <a:p>
            <a:pPr>
              <a:lnSpc>
                <a:spcPct val="150000"/>
              </a:lnSpc>
            </a:pPr>
            <a:r>
              <a:rPr lang="zh-CN" altLang="en-US" dirty="0"/>
              <a:t>在面对当地复杂多变的市场环境时，各地雀巢分公司都有直接根据消费者的口味和饮食习惯做出反应的权限。</a:t>
            </a:r>
            <a:endParaRPr lang="en-US" altLang="zh-CN" dirty="0"/>
          </a:p>
          <a:p>
            <a:pPr>
              <a:lnSpc>
                <a:spcPct val="150000"/>
              </a:lnSpc>
            </a:pPr>
            <a:r>
              <a:rPr lang="zh-CN" altLang="en-US" dirty="0"/>
              <a:t>以咖啡口味为例，不同国家的分公司只要在坚持雀巢咖啡产品理念的前提下，</a:t>
            </a:r>
            <a:endParaRPr lang="en-US" altLang="zh-CN" dirty="0"/>
          </a:p>
          <a:p>
            <a:pPr>
              <a:lnSpc>
                <a:spcPct val="150000"/>
              </a:lnSpc>
            </a:pPr>
            <a:r>
              <a:rPr lang="zh-CN" altLang="en-US" dirty="0"/>
              <a:t>都可以按照所在地区消费者的口味习惯，决定本地产品的口味。</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584718" y="457200"/>
            <a:ext cx="11022564" cy="5924939"/>
          </a:xfrm>
          <a:prstGeom prst="rect">
            <a:avLst/>
          </a:prstGeom>
          <a:solidFill>
            <a:schemeClr val="bg1">
              <a:alpha val="90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94473" y="3743078"/>
            <a:ext cx="2657722" cy="2657722"/>
          </a:xfrm>
          <a:prstGeom prst="rect">
            <a:avLst/>
          </a:prstGeom>
        </p:spPr>
      </p:pic>
      <p:sp>
        <p:nvSpPr>
          <p:cNvPr id="2" name="文本框 1">
            <a:extLst>
              <a:ext uri="{FF2B5EF4-FFF2-40B4-BE49-F238E27FC236}">
                <a16:creationId xmlns:a16="http://schemas.microsoft.com/office/drawing/2014/main" id="{88E46C42-D4E3-41DE-ACDB-8A33E6F3557E}"/>
              </a:ext>
            </a:extLst>
          </p:cNvPr>
          <p:cNvSpPr txBox="1"/>
          <p:nvPr/>
        </p:nvSpPr>
        <p:spPr>
          <a:xfrm>
            <a:off x="804325" y="1615444"/>
            <a:ext cx="10802957" cy="2127634"/>
          </a:xfrm>
          <a:prstGeom prst="rect">
            <a:avLst/>
          </a:prstGeom>
          <a:noFill/>
        </p:spPr>
        <p:txBody>
          <a:bodyPr wrap="none" rtlCol="0">
            <a:spAutoFit/>
          </a:bodyPr>
          <a:lstStyle/>
          <a:p>
            <a:pPr>
              <a:lnSpc>
                <a:spcPct val="150000"/>
              </a:lnSpc>
            </a:pPr>
            <a:r>
              <a:rPr lang="zh-CN" altLang="en-US" dirty="0"/>
              <a:t>为了不打扰本土消费者的习惯，雀巢在收购本土品牌后，大部分并没有署名“雀巢”。</a:t>
            </a:r>
            <a:endParaRPr lang="en-US" altLang="zh-CN" dirty="0"/>
          </a:p>
          <a:p>
            <a:pPr>
              <a:lnSpc>
                <a:spcPct val="150000"/>
              </a:lnSpc>
            </a:pPr>
            <a:r>
              <a:rPr lang="zh-CN" altLang="en-US" dirty="0"/>
              <a:t>他们这种不将雀巢品牌强加于被并购企业的做法，可以称之为“隐身”的本土化战略。</a:t>
            </a:r>
            <a:endParaRPr lang="en-US" altLang="zh-CN" dirty="0"/>
          </a:p>
          <a:p>
            <a:pPr>
              <a:lnSpc>
                <a:spcPct val="150000"/>
              </a:lnSpc>
            </a:pPr>
            <a:r>
              <a:rPr lang="zh-CN" altLang="en-US" dirty="0"/>
              <a:t>对于那些在当地已经形成了自己独有、更适宜当地人口味的产品而言，也的确没有必要加上雀巢的牌子。</a:t>
            </a:r>
            <a:endParaRPr lang="en-US" altLang="zh-CN" dirty="0"/>
          </a:p>
          <a:p>
            <a:pPr>
              <a:lnSpc>
                <a:spcPct val="150000"/>
              </a:lnSpc>
            </a:pPr>
            <a:r>
              <a:rPr lang="zh-CN" altLang="en-US" dirty="0"/>
              <a:t>如果贸然改名，反而会丢失原品牌的忠实顾客。对于雀巢而言，就是通过大量的本土化品牌，</a:t>
            </a:r>
            <a:endParaRPr lang="en-US" altLang="zh-CN" dirty="0"/>
          </a:p>
          <a:p>
            <a:pPr>
              <a:lnSpc>
                <a:spcPct val="150000"/>
              </a:lnSpc>
            </a:pPr>
            <a:r>
              <a:rPr lang="zh-CN" altLang="en-US" dirty="0"/>
              <a:t>与全球每个消费者建立情感联系的。</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84718" y="457200"/>
            <a:ext cx="11022564" cy="5924939"/>
          </a:xfrm>
          <a:prstGeom prst="rect">
            <a:avLst/>
          </a:prstGeom>
          <a:solidFill>
            <a:schemeClr val="bg1">
              <a:alpha val="90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7" name="图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82784" y="-1138334"/>
            <a:ext cx="6858000" cy="6858000"/>
          </a:xfrm>
          <a:prstGeom prst="rect">
            <a:avLst/>
          </a:prstGeom>
        </p:spPr>
      </p:pic>
      <p:pic>
        <p:nvPicPr>
          <p:cNvPr id="7" name="图片 6"/>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7200"/>
                    </a14:imgEffect>
                    <a14:imgEffect>
                      <a14:saturation sat="200000"/>
                    </a14:imgEffect>
                  </a14:imgLayer>
                </a14:imgProps>
              </a:ext>
              <a:ext uri="{28A0092B-C50C-407E-A947-70E740481C1C}">
                <a14:useLocalDpi xmlns:a14="http://schemas.microsoft.com/office/drawing/2010/main" val="0"/>
              </a:ext>
            </a:extLst>
          </a:blip>
          <a:srcRect l="11036" t="21296" r="13406" b="22726"/>
          <a:stretch>
            <a:fillRect/>
          </a:stretch>
        </p:blipFill>
        <p:spPr>
          <a:xfrm>
            <a:off x="6585696" y="2204815"/>
            <a:ext cx="6280696" cy="4653185"/>
          </a:xfrm>
          <a:prstGeom prst="rect">
            <a:avLst/>
          </a:prstGeom>
        </p:spPr>
      </p:pic>
      <p:sp>
        <p:nvSpPr>
          <p:cNvPr id="11" name="文本框 10"/>
          <p:cNvSpPr txBox="1"/>
          <p:nvPr/>
        </p:nvSpPr>
        <p:spPr>
          <a:xfrm>
            <a:off x="1466996" y="2158208"/>
            <a:ext cx="5786059" cy="1569660"/>
          </a:xfrm>
          <a:prstGeom prst="rect">
            <a:avLst/>
          </a:prstGeom>
          <a:noFill/>
        </p:spPr>
        <p:txBody>
          <a:bodyPr wrap="square" rtlCol="0">
            <a:spAutoFit/>
          </a:bodyPr>
          <a:lstStyle/>
          <a:p>
            <a:pPr algn="ctr"/>
            <a:r>
              <a:rPr lang="en-US" altLang="zh-CN" sz="9600" spc="600" dirty="0">
                <a:solidFill>
                  <a:srgbClr val="235685"/>
                </a:solidFill>
                <a:latin typeface="字魂17号-萌趣果冻体" panose="02000000000000000000" pitchFamily="2" charset="-122"/>
                <a:ea typeface="字魂17号-萌趣果冻体" panose="02000000000000000000" pitchFamily="2" charset="-122"/>
              </a:rPr>
              <a:t>THANKS</a:t>
            </a:r>
            <a:endParaRPr lang="zh-CN" altLang="en-US" sz="9600" spc="600" dirty="0">
              <a:solidFill>
                <a:srgbClr val="235685"/>
              </a:solidFill>
              <a:latin typeface="字魂17号-萌趣果冻体" panose="02000000000000000000" pitchFamily="2" charset="-122"/>
              <a:ea typeface="字魂17号-萌趣果冻体" panose="02000000000000000000" pitchFamily="2"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t="48129" b="14347"/>
          <a:stretch>
            <a:fillRect/>
          </a:stretch>
        </p:blipFill>
        <p:spPr>
          <a:xfrm>
            <a:off x="0" y="0"/>
            <a:ext cx="12192000" cy="6858000"/>
          </a:xfrm>
          <a:prstGeom prst="rect">
            <a:avLst/>
          </a:prstGeom>
        </p:spPr>
      </p:pic>
      <p:sp>
        <p:nvSpPr>
          <p:cNvPr id="2" name="矩形 1"/>
          <p:cNvSpPr/>
          <p:nvPr/>
        </p:nvSpPr>
        <p:spPr>
          <a:xfrm>
            <a:off x="416961" y="466530"/>
            <a:ext cx="11022564" cy="5924939"/>
          </a:xfrm>
          <a:prstGeom prst="rect">
            <a:avLst/>
          </a:prstGeom>
          <a:solidFill>
            <a:schemeClr val="bg1">
              <a:alpha val="76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a:extLst>
              <a:ext uri="{FF2B5EF4-FFF2-40B4-BE49-F238E27FC236}">
                <a16:creationId xmlns:a16="http://schemas.microsoft.com/office/drawing/2014/main" id="{AFE9A0FC-DDA7-4497-99A3-F04AD69267B0}"/>
              </a:ext>
            </a:extLst>
          </p:cNvPr>
          <p:cNvSpPr txBox="1"/>
          <p:nvPr/>
        </p:nvSpPr>
        <p:spPr>
          <a:xfrm>
            <a:off x="973444" y="1530370"/>
            <a:ext cx="10245112" cy="1712135"/>
          </a:xfrm>
          <a:prstGeom prst="rect">
            <a:avLst/>
          </a:prstGeom>
          <a:noFill/>
        </p:spPr>
        <p:txBody>
          <a:bodyPr wrap="none" rtlCol="0">
            <a:spAutoFit/>
          </a:bodyPr>
          <a:lstStyle/>
          <a:p>
            <a:pPr>
              <a:lnSpc>
                <a:spcPct val="150000"/>
              </a:lnSpc>
            </a:pPr>
            <a:r>
              <a:rPr lang="zh-CN" altLang="en-US" dirty="0"/>
              <a:t>雀巢公司，由亨利</a:t>
            </a:r>
            <a:r>
              <a:rPr lang="en-US" altLang="zh-CN" dirty="0"/>
              <a:t>·</a:t>
            </a:r>
            <a:r>
              <a:rPr lang="zh-CN" altLang="en-US" dirty="0"/>
              <a:t>内斯特莱</a:t>
            </a:r>
            <a:r>
              <a:rPr lang="en-US" altLang="zh-CN" dirty="0"/>
              <a:t>(Henri Nestle)</a:t>
            </a:r>
            <a:r>
              <a:rPr lang="zh-CN" altLang="en-US" dirty="0"/>
              <a:t>于</a:t>
            </a:r>
            <a:r>
              <a:rPr lang="en-US" altLang="zh-CN" dirty="0"/>
              <a:t>1867</a:t>
            </a:r>
            <a:r>
              <a:rPr lang="zh-CN" altLang="en-US" dirty="0"/>
              <a:t>年创建，</a:t>
            </a:r>
            <a:endParaRPr lang="en-US" altLang="zh-CN" dirty="0"/>
          </a:p>
          <a:p>
            <a:pPr>
              <a:lnSpc>
                <a:spcPct val="150000"/>
              </a:lnSpc>
            </a:pPr>
            <a:r>
              <a:rPr lang="zh-CN" altLang="en-US" dirty="0"/>
              <a:t>总部设在</a:t>
            </a:r>
            <a:r>
              <a:rPr lang="zh-CN" altLang="en-US" dirty="0">
                <a:solidFill>
                  <a:srgbClr val="FF0000"/>
                </a:solidFill>
              </a:rPr>
              <a:t>瑞士</a:t>
            </a:r>
            <a:r>
              <a:rPr lang="zh-CN" altLang="en-US" dirty="0"/>
              <a:t>日内瓦湖畔的沃韦</a:t>
            </a:r>
            <a:r>
              <a:rPr lang="en-US" altLang="zh-CN" dirty="0"/>
              <a:t>(Vevey)</a:t>
            </a:r>
            <a:r>
              <a:rPr lang="zh-CN" altLang="en-US" dirty="0"/>
              <a:t>，是</a:t>
            </a:r>
            <a:r>
              <a:rPr lang="zh-CN" altLang="en-US" dirty="0">
                <a:solidFill>
                  <a:srgbClr val="FF0000"/>
                </a:solidFill>
              </a:rPr>
              <a:t>世界最大的食品制造商</a:t>
            </a:r>
            <a:r>
              <a:rPr lang="zh-CN" altLang="en-US" dirty="0"/>
              <a:t>。</a:t>
            </a:r>
            <a:endParaRPr lang="en-US" altLang="zh-CN" dirty="0"/>
          </a:p>
          <a:p>
            <a:pPr>
              <a:lnSpc>
                <a:spcPct val="150000"/>
              </a:lnSpc>
            </a:pPr>
            <a:r>
              <a:rPr lang="zh-CN" altLang="en-US" dirty="0"/>
              <a:t>今天雀巢公司在全球拥有</a:t>
            </a:r>
            <a:r>
              <a:rPr lang="en-US" altLang="zh-CN" dirty="0"/>
              <a:t>500</a:t>
            </a:r>
            <a:r>
              <a:rPr lang="zh-CN" altLang="en-US" dirty="0"/>
              <a:t>多家工厂，</a:t>
            </a:r>
            <a:r>
              <a:rPr lang="en-US" altLang="zh-CN" dirty="0"/>
              <a:t>25</a:t>
            </a:r>
            <a:r>
              <a:rPr lang="zh-CN" altLang="en-US" dirty="0"/>
              <a:t>万名员工，年销售额高达</a:t>
            </a:r>
            <a:r>
              <a:rPr lang="en-US" altLang="zh-CN" dirty="0"/>
              <a:t>910</a:t>
            </a:r>
            <a:r>
              <a:rPr lang="zh-CN" altLang="en-US" dirty="0"/>
              <a:t>亿瑞士法郎。</a:t>
            </a:r>
            <a:endParaRPr lang="en-US" altLang="zh-CN" dirty="0"/>
          </a:p>
          <a:p>
            <a:pPr>
              <a:lnSpc>
                <a:spcPct val="150000"/>
              </a:lnSpc>
            </a:pPr>
            <a:r>
              <a:rPr lang="zh-CN" altLang="en-US" dirty="0"/>
              <a:t>从一个生产婴儿食品的乡村作坊发展成今天领先世界的食品公司，雀巢走过了</a:t>
            </a:r>
            <a:r>
              <a:rPr lang="en-US" altLang="zh-CN" dirty="0"/>
              <a:t>150</a:t>
            </a:r>
            <a:r>
              <a:rPr lang="zh-CN" altLang="en-US" dirty="0"/>
              <a:t>多年的发展历程。</a:t>
            </a:r>
          </a:p>
        </p:txBody>
      </p:sp>
      <p:sp>
        <p:nvSpPr>
          <p:cNvPr id="3" name="文本框 2">
            <a:extLst>
              <a:ext uri="{FF2B5EF4-FFF2-40B4-BE49-F238E27FC236}">
                <a16:creationId xmlns:a16="http://schemas.microsoft.com/office/drawing/2014/main" id="{93C23E5F-6A3E-4B9A-9A42-BC15FFF54487}"/>
              </a:ext>
            </a:extLst>
          </p:cNvPr>
          <p:cNvSpPr txBox="1"/>
          <p:nvPr/>
        </p:nvSpPr>
        <p:spPr>
          <a:xfrm>
            <a:off x="752475" y="868918"/>
            <a:ext cx="1826141" cy="584775"/>
          </a:xfrm>
          <a:prstGeom prst="rect">
            <a:avLst/>
          </a:prstGeom>
          <a:noFill/>
        </p:spPr>
        <p:txBody>
          <a:bodyPr wrap="none" rtlCol="0">
            <a:spAutoFit/>
          </a:bodyPr>
          <a:lstStyle/>
          <a:p>
            <a:r>
              <a:rPr lang="zh-CN" altLang="en-US" sz="3200" dirty="0">
                <a:latin typeface="华文隶书" panose="02010800040101010101" pitchFamily="2" charset="-122"/>
                <a:ea typeface="华文隶书" panose="02010800040101010101" pitchFamily="2" charset="-122"/>
              </a:rPr>
              <a:t>何为雀巢</a:t>
            </a:r>
          </a:p>
        </p:txBody>
      </p:sp>
      <p:sp>
        <p:nvSpPr>
          <p:cNvPr id="6" name="文本框 5">
            <a:extLst>
              <a:ext uri="{FF2B5EF4-FFF2-40B4-BE49-F238E27FC236}">
                <a16:creationId xmlns:a16="http://schemas.microsoft.com/office/drawing/2014/main" id="{43CFDFDA-C5F2-41AF-91DC-0D8D293A8082}"/>
              </a:ext>
            </a:extLst>
          </p:cNvPr>
          <p:cNvSpPr txBox="1"/>
          <p:nvPr/>
        </p:nvSpPr>
        <p:spPr>
          <a:xfrm>
            <a:off x="1152525" y="3709036"/>
            <a:ext cx="8501045" cy="2127634"/>
          </a:xfrm>
          <a:prstGeom prst="rect">
            <a:avLst/>
          </a:prstGeom>
          <a:noFill/>
        </p:spPr>
        <p:txBody>
          <a:bodyPr wrap="none" rtlCol="0">
            <a:spAutoFit/>
          </a:bodyPr>
          <a:lstStyle/>
          <a:p>
            <a:pPr>
              <a:lnSpc>
                <a:spcPct val="150000"/>
              </a:lnSpc>
            </a:pPr>
            <a:r>
              <a:rPr lang="zh-CN" altLang="en-US" dirty="0"/>
              <a:t>雀巢公司创始人</a:t>
            </a:r>
            <a:r>
              <a:rPr lang="en-US" altLang="zh-CN" dirty="0"/>
              <a:t>,</a:t>
            </a:r>
            <a:r>
              <a:rPr lang="zh-CN" altLang="en-US" dirty="0"/>
              <a:t>一位居住在瑞士的化学家享利</a:t>
            </a:r>
            <a:r>
              <a:rPr lang="en-US" altLang="zh-CN" dirty="0"/>
              <a:t>·</a:t>
            </a:r>
            <a:r>
              <a:rPr lang="zh-CN" altLang="en-US" dirty="0"/>
              <a:t>内斯特尔（</a:t>
            </a:r>
            <a:r>
              <a:rPr lang="en-US" altLang="zh-CN" dirty="0"/>
              <a:t>Henri Nestle</a:t>
            </a:r>
            <a:r>
              <a:rPr lang="zh-CN" altLang="en-US" dirty="0"/>
              <a:t>）先生</a:t>
            </a:r>
            <a:r>
              <a:rPr lang="en-US" altLang="zh-CN" dirty="0"/>
              <a:t>,</a:t>
            </a:r>
          </a:p>
          <a:p>
            <a:pPr>
              <a:lnSpc>
                <a:spcPct val="150000"/>
              </a:lnSpc>
            </a:pPr>
            <a:r>
              <a:rPr lang="zh-CN" altLang="en-US" dirty="0"/>
              <a:t>用他研制的一种将牛奶与麦粉科学地混制而成的婴儿奶麦粉</a:t>
            </a:r>
            <a:r>
              <a:rPr lang="en-US" altLang="zh-CN" dirty="0"/>
              <a:t>,</a:t>
            </a:r>
          </a:p>
          <a:p>
            <a:pPr>
              <a:lnSpc>
                <a:spcPct val="150000"/>
              </a:lnSpc>
            </a:pPr>
            <a:r>
              <a:rPr lang="zh-CN" altLang="en-US" dirty="0"/>
              <a:t>成功地挽救了一位因母乳不足而营养不良的婴儿的生命</a:t>
            </a:r>
            <a:r>
              <a:rPr lang="en-US" altLang="zh-CN" dirty="0"/>
              <a:t>.</a:t>
            </a:r>
          </a:p>
          <a:p>
            <a:pPr>
              <a:lnSpc>
                <a:spcPct val="150000"/>
              </a:lnSpc>
            </a:pPr>
            <a:r>
              <a:rPr lang="en-US" altLang="zh-CN" dirty="0"/>
              <a:t>1867 </a:t>
            </a:r>
            <a:r>
              <a:rPr lang="zh-CN" altLang="en-US" dirty="0"/>
              <a:t>年，亨利</a:t>
            </a:r>
            <a:r>
              <a:rPr lang="en-US" altLang="zh-CN" dirty="0"/>
              <a:t>.</a:t>
            </a:r>
            <a:r>
              <a:rPr lang="zh-CN" altLang="en-US" dirty="0"/>
              <a:t>雀巢 </a:t>
            </a:r>
            <a:r>
              <a:rPr lang="en-US" altLang="zh-CN" dirty="0"/>
              <a:t>(Henri Nestlé) </a:t>
            </a:r>
            <a:r>
              <a:rPr lang="zh-CN" altLang="en-US" dirty="0"/>
              <a:t>先生在瑞士的日内瓦湖畔正式创立了雀巢公司。</a:t>
            </a:r>
            <a:endParaRPr lang="en-US" altLang="zh-CN" dirty="0"/>
          </a:p>
          <a:p>
            <a:pPr>
              <a:lnSpc>
                <a:spcPct val="150000"/>
              </a:lnSpc>
            </a:pPr>
            <a:r>
              <a:rPr lang="zh-CN" altLang="en-US" dirty="0"/>
              <a:t>从此</a:t>
            </a:r>
            <a:r>
              <a:rPr lang="en-US" altLang="zh-CN" dirty="0"/>
              <a:t>,</a:t>
            </a:r>
            <a:r>
              <a:rPr lang="zh-CN" altLang="en-US" dirty="0"/>
              <a:t>开创了雀巢公司的百年历程。</a:t>
            </a:r>
          </a:p>
        </p:txBody>
      </p:sp>
    </p:spTree>
    <p:extLst>
      <p:ext uri="{BB962C8B-B14F-4D97-AF65-F5344CB8AC3E}">
        <p14:creationId xmlns:p14="http://schemas.microsoft.com/office/powerpoint/2010/main" val="30167366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t="48129" b="14347"/>
          <a:stretch>
            <a:fillRect/>
          </a:stretch>
        </p:blipFill>
        <p:spPr>
          <a:xfrm>
            <a:off x="0" y="0"/>
            <a:ext cx="12192000" cy="6858000"/>
          </a:xfrm>
          <a:prstGeom prst="rect">
            <a:avLst/>
          </a:prstGeom>
        </p:spPr>
      </p:pic>
      <p:sp>
        <p:nvSpPr>
          <p:cNvPr id="2" name="矩形 1"/>
          <p:cNvSpPr/>
          <p:nvPr/>
        </p:nvSpPr>
        <p:spPr>
          <a:xfrm>
            <a:off x="584718" y="466530"/>
            <a:ext cx="11022564" cy="5924939"/>
          </a:xfrm>
          <a:prstGeom prst="rect">
            <a:avLst/>
          </a:prstGeom>
          <a:solidFill>
            <a:schemeClr val="bg1">
              <a:alpha val="76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968037D1-F2B8-40F4-8E80-D982C8EA87F4}"/>
              </a:ext>
            </a:extLst>
          </p:cNvPr>
          <p:cNvSpPr txBox="1"/>
          <p:nvPr/>
        </p:nvSpPr>
        <p:spPr>
          <a:xfrm>
            <a:off x="790575" y="638175"/>
            <a:ext cx="3057247" cy="584775"/>
          </a:xfrm>
          <a:prstGeom prst="rect">
            <a:avLst/>
          </a:prstGeom>
          <a:noFill/>
        </p:spPr>
        <p:txBody>
          <a:bodyPr wrap="none" rtlCol="0">
            <a:spAutoFit/>
          </a:bodyPr>
          <a:lstStyle/>
          <a:p>
            <a:r>
              <a:rPr lang="zh-CN" altLang="en-US" sz="3200" dirty="0">
                <a:latin typeface="华文隶书" panose="02010800040101010101" pitchFamily="2" charset="-122"/>
                <a:ea typeface="华文隶书" panose="02010800040101010101" pitchFamily="2" charset="-122"/>
              </a:rPr>
              <a:t>现在的“巨头”</a:t>
            </a:r>
          </a:p>
        </p:txBody>
      </p:sp>
      <p:sp>
        <p:nvSpPr>
          <p:cNvPr id="5" name="文本框 4">
            <a:extLst>
              <a:ext uri="{FF2B5EF4-FFF2-40B4-BE49-F238E27FC236}">
                <a16:creationId xmlns:a16="http://schemas.microsoft.com/office/drawing/2014/main" id="{C41BDDC8-1E86-4079-8D28-B2146255B1E2}"/>
              </a:ext>
            </a:extLst>
          </p:cNvPr>
          <p:cNvSpPr txBox="1"/>
          <p:nvPr/>
        </p:nvSpPr>
        <p:spPr>
          <a:xfrm>
            <a:off x="790575" y="1394595"/>
            <a:ext cx="10213052" cy="2127634"/>
          </a:xfrm>
          <a:prstGeom prst="rect">
            <a:avLst/>
          </a:prstGeom>
          <a:noFill/>
        </p:spPr>
        <p:txBody>
          <a:bodyPr wrap="none" rtlCol="0">
            <a:spAutoFit/>
          </a:bodyPr>
          <a:lstStyle/>
          <a:p>
            <a:pPr>
              <a:lnSpc>
                <a:spcPct val="150000"/>
              </a:lnSpc>
            </a:pPr>
            <a:r>
              <a:rPr lang="zh-CN" altLang="en-US" dirty="0"/>
              <a:t>打开</a:t>
            </a:r>
            <a:r>
              <a:rPr lang="en-US" altLang="zh-CN" dirty="0"/>
              <a:t>《</a:t>
            </a:r>
            <a:r>
              <a:rPr lang="zh-CN" altLang="en-US" dirty="0"/>
              <a:t>财富</a:t>
            </a:r>
            <a:r>
              <a:rPr lang="en-US" altLang="zh-CN" dirty="0"/>
              <a:t>》</a:t>
            </a:r>
            <a:r>
              <a:rPr lang="zh-CN" altLang="en-US" dirty="0"/>
              <a:t>世界</a:t>
            </a:r>
            <a:r>
              <a:rPr lang="en-US" altLang="zh-CN" dirty="0"/>
              <a:t>500</a:t>
            </a:r>
            <a:r>
              <a:rPr lang="zh-CN" altLang="en-US" dirty="0"/>
              <a:t>强榜单，很多不太了解雀巢的人都会惊奇。</a:t>
            </a:r>
            <a:endParaRPr lang="en-US" altLang="zh-CN" dirty="0"/>
          </a:p>
          <a:p>
            <a:pPr>
              <a:lnSpc>
                <a:spcPct val="150000"/>
              </a:lnSpc>
            </a:pPr>
            <a:r>
              <a:rPr lang="zh-CN" altLang="en-US" dirty="0"/>
              <a:t>榜单显示：雀巢在</a:t>
            </a:r>
            <a:r>
              <a:rPr lang="en-US" altLang="zh-CN" dirty="0">
                <a:solidFill>
                  <a:srgbClr val="FF0000"/>
                </a:solidFill>
              </a:rPr>
              <a:t>2017</a:t>
            </a:r>
            <a:r>
              <a:rPr lang="zh-CN" altLang="en-US" dirty="0">
                <a:solidFill>
                  <a:srgbClr val="FF0000"/>
                </a:solidFill>
              </a:rPr>
              <a:t>年</a:t>
            </a:r>
            <a:r>
              <a:rPr lang="zh-CN" altLang="en-US" dirty="0"/>
              <a:t>的营收达到</a:t>
            </a:r>
            <a:r>
              <a:rPr lang="en-US" altLang="zh-CN" dirty="0"/>
              <a:t>912</a:t>
            </a:r>
            <a:r>
              <a:rPr lang="zh-CN" altLang="en-US" dirty="0"/>
              <a:t>亿美元，折合人民币</a:t>
            </a:r>
            <a:r>
              <a:rPr lang="en-US" altLang="zh-CN" dirty="0"/>
              <a:t>6201</a:t>
            </a:r>
            <a:r>
              <a:rPr lang="zh-CN" altLang="en-US" dirty="0"/>
              <a:t>亿元，世界</a:t>
            </a:r>
            <a:r>
              <a:rPr lang="en-US" altLang="zh-CN" dirty="0"/>
              <a:t>500</a:t>
            </a:r>
            <a:r>
              <a:rPr lang="zh-CN" altLang="en-US" dirty="0"/>
              <a:t>强中排名第</a:t>
            </a:r>
            <a:r>
              <a:rPr lang="en-US" altLang="zh-CN" dirty="0"/>
              <a:t>69</a:t>
            </a:r>
            <a:r>
              <a:rPr lang="zh-CN" altLang="en-US" dirty="0"/>
              <a:t>位。</a:t>
            </a:r>
            <a:endParaRPr lang="en-US" altLang="zh-CN" dirty="0"/>
          </a:p>
          <a:p>
            <a:pPr>
              <a:lnSpc>
                <a:spcPct val="150000"/>
              </a:lnSpc>
            </a:pPr>
            <a:r>
              <a:rPr lang="zh-CN" altLang="en-US" dirty="0"/>
              <a:t>这个营收相当于</a:t>
            </a:r>
            <a:r>
              <a:rPr lang="zh-CN" altLang="en-US" dirty="0">
                <a:solidFill>
                  <a:srgbClr val="FF0000"/>
                </a:solidFill>
              </a:rPr>
              <a:t>“阿里</a:t>
            </a:r>
            <a:r>
              <a:rPr lang="en-US" altLang="zh-CN" dirty="0">
                <a:solidFill>
                  <a:srgbClr val="FF0000"/>
                </a:solidFill>
              </a:rPr>
              <a:t>+</a:t>
            </a:r>
            <a:r>
              <a:rPr lang="zh-CN" altLang="en-US" dirty="0">
                <a:solidFill>
                  <a:srgbClr val="FF0000"/>
                </a:solidFill>
              </a:rPr>
              <a:t>腾讯</a:t>
            </a:r>
            <a:r>
              <a:rPr lang="en-US" altLang="zh-CN" dirty="0">
                <a:solidFill>
                  <a:srgbClr val="FF0000"/>
                </a:solidFill>
              </a:rPr>
              <a:t>+</a:t>
            </a:r>
            <a:r>
              <a:rPr lang="zh-CN" altLang="en-US" dirty="0">
                <a:solidFill>
                  <a:srgbClr val="FF0000"/>
                </a:solidFill>
              </a:rPr>
              <a:t>百度</a:t>
            </a:r>
            <a:r>
              <a:rPr lang="en-US" altLang="zh-CN" dirty="0">
                <a:solidFill>
                  <a:srgbClr val="FF0000"/>
                </a:solidFill>
              </a:rPr>
              <a:t>+</a:t>
            </a:r>
            <a:r>
              <a:rPr lang="zh-CN" altLang="en-US" dirty="0">
                <a:solidFill>
                  <a:srgbClr val="FF0000"/>
                </a:solidFill>
              </a:rPr>
              <a:t>茅台</a:t>
            </a:r>
            <a:r>
              <a:rPr lang="en-US" altLang="zh-CN" dirty="0">
                <a:solidFill>
                  <a:srgbClr val="FF0000"/>
                </a:solidFill>
              </a:rPr>
              <a:t>+</a:t>
            </a:r>
            <a:r>
              <a:rPr lang="zh-CN" altLang="en-US" dirty="0">
                <a:solidFill>
                  <a:srgbClr val="FF0000"/>
                </a:solidFill>
              </a:rPr>
              <a:t>网易</a:t>
            </a:r>
            <a:r>
              <a:rPr lang="en-US" altLang="zh-CN" dirty="0">
                <a:solidFill>
                  <a:srgbClr val="FF0000"/>
                </a:solidFill>
              </a:rPr>
              <a:t>+</a:t>
            </a:r>
            <a:r>
              <a:rPr lang="zh-CN" altLang="en-US" dirty="0">
                <a:solidFill>
                  <a:srgbClr val="FF0000"/>
                </a:solidFill>
              </a:rPr>
              <a:t>携程</a:t>
            </a:r>
            <a:r>
              <a:rPr lang="en-US" altLang="zh-CN" dirty="0">
                <a:solidFill>
                  <a:srgbClr val="FF0000"/>
                </a:solidFill>
              </a:rPr>
              <a:t>+</a:t>
            </a:r>
            <a:r>
              <a:rPr lang="zh-CN" altLang="en-US" dirty="0">
                <a:solidFill>
                  <a:srgbClr val="FF0000"/>
                </a:solidFill>
              </a:rPr>
              <a:t>今日头条”</a:t>
            </a:r>
            <a:r>
              <a:rPr lang="en-US" altLang="zh-CN" dirty="0">
                <a:solidFill>
                  <a:srgbClr val="FF0000"/>
                </a:solidFill>
              </a:rPr>
              <a:t>7</a:t>
            </a:r>
            <a:r>
              <a:rPr lang="zh-CN" altLang="en-US" dirty="0">
                <a:solidFill>
                  <a:srgbClr val="FF0000"/>
                </a:solidFill>
              </a:rPr>
              <a:t>家公司</a:t>
            </a:r>
            <a:r>
              <a:rPr lang="en-US" altLang="zh-CN" dirty="0">
                <a:solidFill>
                  <a:srgbClr val="FF0000"/>
                </a:solidFill>
              </a:rPr>
              <a:t>2017</a:t>
            </a:r>
            <a:r>
              <a:rPr lang="zh-CN" altLang="en-US" dirty="0">
                <a:solidFill>
                  <a:srgbClr val="FF0000"/>
                </a:solidFill>
              </a:rPr>
              <a:t>年的营收总和</a:t>
            </a:r>
            <a:endParaRPr lang="en-US" altLang="zh-CN" dirty="0">
              <a:solidFill>
                <a:srgbClr val="FF0000"/>
              </a:solidFill>
            </a:endParaRPr>
          </a:p>
          <a:p>
            <a:pPr>
              <a:lnSpc>
                <a:spcPct val="150000"/>
              </a:lnSpc>
            </a:pPr>
            <a:r>
              <a:rPr lang="zh-CN" altLang="en-US" dirty="0"/>
              <a:t>（阿里营收为</a:t>
            </a:r>
            <a:r>
              <a:rPr lang="en-US" altLang="zh-CN" dirty="0"/>
              <a:t>1582.73</a:t>
            </a:r>
            <a:r>
              <a:rPr lang="zh-CN" altLang="en-US" dirty="0"/>
              <a:t>亿，腾讯为</a:t>
            </a:r>
            <a:r>
              <a:rPr lang="en-US" altLang="zh-CN" dirty="0"/>
              <a:t>2377.60</a:t>
            </a:r>
            <a:r>
              <a:rPr lang="zh-CN" altLang="en-US" dirty="0"/>
              <a:t>亿，百度为</a:t>
            </a:r>
            <a:r>
              <a:rPr lang="en-US" altLang="zh-CN" dirty="0"/>
              <a:t>848</a:t>
            </a:r>
            <a:r>
              <a:rPr lang="zh-CN" altLang="en-US" dirty="0"/>
              <a:t>亿，茅台为</a:t>
            </a:r>
            <a:r>
              <a:rPr lang="en-US" altLang="zh-CN" dirty="0"/>
              <a:t>582.18</a:t>
            </a:r>
            <a:r>
              <a:rPr lang="zh-CN" altLang="en-US" dirty="0"/>
              <a:t>亿，网易为</a:t>
            </a:r>
            <a:r>
              <a:rPr lang="en-US" altLang="zh-CN" dirty="0"/>
              <a:t>541.02</a:t>
            </a:r>
            <a:r>
              <a:rPr lang="zh-CN" altLang="en-US" dirty="0"/>
              <a:t>亿，</a:t>
            </a:r>
            <a:endParaRPr lang="en-US" altLang="zh-CN" dirty="0"/>
          </a:p>
          <a:p>
            <a:pPr>
              <a:lnSpc>
                <a:spcPct val="150000"/>
              </a:lnSpc>
            </a:pPr>
            <a:r>
              <a:rPr lang="zh-CN" altLang="en-US" dirty="0"/>
              <a:t>携程为</a:t>
            </a:r>
            <a:r>
              <a:rPr lang="en-US" altLang="zh-CN" dirty="0"/>
              <a:t>268</a:t>
            </a:r>
            <a:r>
              <a:rPr lang="zh-CN" altLang="en-US" dirty="0"/>
              <a:t>亿，今日头条为</a:t>
            </a:r>
            <a:r>
              <a:rPr lang="en-US" altLang="zh-CN" dirty="0"/>
              <a:t>150</a:t>
            </a:r>
            <a:r>
              <a:rPr lang="zh-CN" altLang="en-US" dirty="0"/>
              <a:t>亿）</a:t>
            </a:r>
          </a:p>
        </p:txBody>
      </p:sp>
      <p:sp>
        <p:nvSpPr>
          <p:cNvPr id="6" name="文本框 5">
            <a:extLst>
              <a:ext uri="{FF2B5EF4-FFF2-40B4-BE49-F238E27FC236}">
                <a16:creationId xmlns:a16="http://schemas.microsoft.com/office/drawing/2014/main" id="{1872E1B4-038A-4FBA-A340-64D738B5A59D}"/>
              </a:ext>
            </a:extLst>
          </p:cNvPr>
          <p:cNvSpPr txBox="1"/>
          <p:nvPr/>
        </p:nvSpPr>
        <p:spPr>
          <a:xfrm>
            <a:off x="790575" y="3751270"/>
            <a:ext cx="9443611" cy="1712135"/>
          </a:xfrm>
          <a:prstGeom prst="rect">
            <a:avLst/>
          </a:prstGeom>
          <a:noFill/>
        </p:spPr>
        <p:txBody>
          <a:bodyPr wrap="none" rtlCol="0">
            <a:spAutoFit/>
          </a:bodyPr>
          <a:lstStyle/>
          <a:p>
            <a:pPr>
              <a:lnSpc>
                <a:spcPct val="150000"/>
              </a:lnSpc>
            </a:pPr>
            <a:r>
              <a:rPr lang="zh-CN" altLang="en-US" dirty="0"/>
              <a:t>目前雀巢旗下的</a:t>
            </a:r>
            <a:r>
              <a:rPr lang="en-US" altLang="zh-CN" dirty="0"/>
              <a:t>2000</a:t>
            </a:r>
            <a:r>
              <a:rPr lang="zh-CN" altLang="en-US" dirty="0"/>
              <a:t>多个品牌，涵盖了咖啡和茶等饮料、营养保健产品、乳制品和冰淇淋、</a:t>
            </a:r>
            <a:endParaRPr lang="en-US" altLang="zh-CN" dirty="0"/>
          </a:p>
          <a:p>
            <a:pPr>
              <a:lnSpc>
                <a:spcPct val="150000"/>
              </a:lnSpc>
            </a:pPr>
            <a:r>
              <a:rPr lang="zh-CN" altLang="en-US" dirty="0"/>
              <a:t>预制食品和烹调品、宠物食品、巧克力和糖果、瓶装饮用水等几乎全部的食品领域。</a:t>
            </a:r>
            <a:endParaRPr lang="en-US" altLang="zh-CN" dirty="0"/>
          </a:p>
          <a:p>
            <a:pPr>
              <a:lnSpc>
                <a:spcPct val="150000"/>
              </a:lnSpc>
            </a:pPr>
            <a:r>
              <a:rPr lang="zh-CN" altLang="en-US" dirty="0"/>
              <a:t>其中，</a:t>
            </a:r>
            <a:r>
              <a:rPr lang="zh-CN" altLang="en-US" dirty="0">
                <a:solidFill>
                  <a:srgbClr val="FF0000"/>
                </a:solidFill>
              </a:rPr>
              <a:t>年收入超</a:t>
            </a:r>
            <a:r>
              <a:rPr lang="en-US" altLang="zh-CN" dirty="0">
                <a:solidFill>
                  <a:srgbClr val="FF0000"/>
                </a:solidFill>
              </a:rPr>
              <a:t>70</a:t>
            </a:r>
            <a:r>
              <a:rPr lang="zh-CN" altLang="en-US" dirty="0">
                <a:solidFill>
                  <a:srgbClr val="FF0000"/>
                </a:solidFill>
              </a:rPr>
              <a:t>亿人民币级别的品牌就超过了</a:t>
            </a:r>
            <a:r>
              <a:rPr lang="en-US" altLang="zh-CN" dirty="0">
                <a:solidFill>
                  <a:srgbClr val="FF0000"/>
                </a:solidFill>
              </a:rPr>
              <a:t>20</a:t>
            </a:r>
            <a:r>
              <a:rPr lang="zh-CN" altLang="en-US" dirty="0">
                <a:solidFill>
                  <a:srgbClr val="FF0000"/>
                </a:solidFill>
              </a:rPr>
              <a:t>个。</a:t>
            </a:r>
            <a:endParaRPr lang="en-US" altLang="zh-CN" dirty="0">
              <a:solidFill>
                <a:srgbClr val="FF0000"/>
              </a:solidFill>
            </a:endParaRPr>
          </a:p>
          <a:p>
            <a:pPr>
              <a:lnSpc>
                <a:spcPct val="150000"/>
              </a:lnSpc>
            </a:pPr>
            <a:r>
              <a:rPr lang="zh-CN" altLang="en-US" dirty="0"/>
              <a:t>作为全球最大的食品消费品公司，</a:t>
            </a:r>
            <a:r>
              <a:rPr lang="zh-CN" altLang="en-US" dirty="0">
                <a:solidFill>
                  <a:srgbClr val="FF0000"/>
                </a:solidFill>
              </a:rPr>
              <a:t>其营收几乎是排在第二的百事公司的两倍</a:t>
            </a:r>
            <a:r>
              <a:rPr lang="zh-CN" altLang="en-US" dirty="0"/>
              <a:t>。</a:t>
            </a:r>
          </a:p>
        </p:txBody>
      </p:sp>
    </p:spTree>
    <p:extLst>
      <p:ext uri="{BB962C8B-B14F-4D97-AF65-F5344CB8AC3E}">
        <p14:creationId xmlns:p14="http://schemas.microsoft.com/office/powerpoint/2010/main" val="19975689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84718" y="457200"/>
            <a:ext cx="11022564" cy="5924939"/>
          </a:xfrm>
          <a:prstGeom prst="rect">
            <a:avLst/>
          </a:prstGeom>
          <a:solidFill>
            <a:schemeClr val="bg1">
              <a:alpha val="90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7162" y="1066994"/>
            <a:ext cx="5657656" cy="5657656"/>
          </a:xfrm>
          <a:prstGeom prst="rect">
            <a:avLst/>
          </a:prstGeom>
        </p:spPr>
      </p:pic>
      <p:sp>
        <p:nvSpPr>
          <p:cNvPr id="16" name="矩形 15"/>
          <p:cNvSpPr/>
          <p:nvPr/>
        </p:nvSpPr>
        <p:spPr>
          <a:xfrm>
            <a:off x="7035282" y="3601616"/>
            <a:ext cx="634482" cy="74645"/>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3" name="图片 2">
            <a:extLst>
              <a:ext uri="{FF2B5EF4-FFF2-40B4-BE49-F238E27FC236}">
                <a16:creationId xmlns:a16="http://schemas.microsoft.com/office/drawing/2014/main" id="{43292A56-4398-4BBA-A38B-B0442ECDC68B}"/>
              </a:ext>
            </a:extLst>
          </p:cNvPr>
          <p:cNvPicPr>
            <a:picLocks noChangeAspect="1"/>
          </p:cNvPicPr>
          <p:nvPr/>
        </p:nvPicPr>
        <p:blipFill>
          <a:blip r:embed="rId4"/>
          <a:stretch>
            <a:fillRect/>
          </a:stretch>
        </p:blipFill>
        <p:spPr>
          <a:xfrm>
            <a:off x="4749282" y="832760"/>
            <a:ext cx="6657975" cy="433600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84718" y="457200"/>
            <a:ext cx="11022564" cy="5924939"/>
          </a:xfrm>
          <a:prstGeom prst="rect">
            <a:avLst/>
          </a:prstGeom>
          <a:solidFill>
            <a:schemeClr val="bg1">
              <a:alpha val="90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9458" y="2582366"/>
            <a:ext cx="4275633" cy="4275633"/>
          </a:xfrm>
          <a:prstGeom prst="rect">
            <a:avLst/>
          </a:prstGeom>
        </p:spPr>
      </p:pic>
      <p:sp>
        <p:nvSpPr>
          <p:cNvPr id="7" name="文本框 6">
            <a:extLst>
              <a:ext uri="{FF2B5EF4-FFF2-40B4-BE49-F238E27FC236}">
                <a16:creationId xmlns:a16="http://schemas.microsoft.com/office/drawing/2014/main" id="{8CC18725-162B-4B31-B96F-97DB5194372C}"/>
              </a:ext>
            </a:extLst>
          </p:cNvPr>
          <p:cNvSpPr txBox="1"/>
          <p:nvPr/>
        </p:nvSpPr>
        <p:spPr>
          <a:xfrm>
            <a:off x="3095625" y="2029737"/>
            <a:ext cx="8398453" cy="1712135"/>
          </a:xfrm>
          <a:prstGeom prst="rect">
            <a:avLst/>
          </a:prstGeom>
          <a:noFill/>
        </p:spPr>
        <p:txBody>
          <a:bodyPr wrap="none" rtlCol="0">
            <a:spAutoFit/>
          </a:bodyPr>
          <a:lstStyle/>
          <a:p>
            <a:pPr>
              <a:lnSpc>
                <a:spcPct val="150000"/>
              </a:lnSpc>
            </a:pPr>
            <a:r>
              <a:rPr lang="zh-CN" altLang="en-US" dirty="0"/>
              <a:t>中国最大的快消品品牌康师傅去年的营收为</a:t>
            </a:r>
            <a:r>
              <a:rPr lang="en-US" altLang="zh-CN" dirty="0"/>
              <a:t>607</a:t>
            </a:r>
            <a:r>
              <a:rPr lang="zh-CN" altLang="en-US" dirty="0"/>
              <a:t>亿元，是排名第二的统一的三倍。</a:t>
            </a:r>
            <a:endParaRPr lang="en-US" altLang="zh-CN" dirty="0"/>
          </a:p>
          <a:p>
            <a:pPr>
              <a:lnSpc>
                <a:spcPct val="150000"/>
              </a:lnSpc>
            </a:pPr>
            <a:r>
              <a:rPr lang="zh-CN" altLang="en-US" dirty="0"/>
              <a:t>然而，如果我们放眼世界，世界上最大的食品和饮料巨头雀巢，</a:t>
            </a:r>
            <a:endParaRPr lang="en-US" altLang="zh-CN" dirty="0"/>
          </a:p>
          <a:p>
            <a:pPr>
              <a:lnSpc>
                <a:spcPct val="150000"/>
              </a:lnSpc>
            </a:pPr>
            <a:r>
              <a:rPr lang="zh-CN" altLang="en-US" dirty="0"/>
              <a:t>去年的年营业收入已经高达</a:t>
            </a:r>
            <a:r>
              <a:rPr lang="en-US" altLang="zh-CN" dirty="0"/>
              <a:t>6186</a:t>
            </a:r>
            <a:r>
              <a:rPr lang="zh-CN" altLang="en-US" dirty="0"/>
              <a:t>亿元，同比增长</a:t>
            </a:r>
            <a:r>
              <a:rPr lang="en-US" altLang="zh-CN" dirty="0"/>
              <a:t>2.1%</a:t>
            </a:r>
            <a:r>
              <a:rPr lang="zh-CN" altLang="en-US" dirty="0"/>
              <a:t>，相当康师傅的十倍，</a:t>
            </a:r>
            <a:endParaRPr lang="en-US" altLang="zh-CN" dirty="0"/>
          </a:p>
          <a:p>
            <a:pPr>
              <a:lnSpc>
                <a:spcPct val="150000"/>
              </a:lnSpc>
            </a:pPr>
            <a:r>
              <a:rPr lang="zh-CN" altLang="en-US" dirty="0"/>
              <a:t>并在世界</a:t>
            </a:r>
            <a:r>
              <a:rPr lang="en-US" altLang="zh-CN" dirty="0"/>
              <a:t>500</a:t>
            </a:r>
            <a:r>
              <a:rPr lang="zh-CN" altLang="en-US" dirty="0"/>
              <a:t>强企业中排名第二十二位。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1307" y="3380598"/>
            <a:ext cx="2318268" cy="3477402"/>
          </a:xfrm>
          <a:prstGeom prst="rect">
            <a:avLst/>
          </a:prstGeom>
        </p:spPr>
      </p:pic>
      <p:sp>
        <p:nvSpPr>
          <p:cNvPr id="6" name="文本框 5">
            <a:extLst>
              <a:ext uri="{FF2B5EF4-FFF2-40B4-BE49-F238E27FC236}">
                <a16:creationId xmlns:a16="http://schemas.microsoft.com/office/drawing/2014/main" id="{7344022E-7EB4-44FC-8B38-6836BE849C7B}"/>
              </a:ext>
            </a:extLst>
          </p:cNvPr>
          <p:cNvSpPr txBox="1"/>
          <p:nvPr/>
        </p:nvSpPr>
        <p:spPr>
          <a:xfrm>
            <a:off x="575556" y="800100"/>
            <a:ext cx="8494633" cy="5036122"/>
          </a:xfrm>
          <a:prstGeom prst="rect">
            <a:avLst/>
          </a:prstGeom>
          <a:noFill/>
        </p:spPr>
        <p:txBody>
          <a:bodyPr wrap="none" rtlCol="0">
            <a:spAutoFit/>
          </a:bodyPr>
          <a:lstStyle/>
          <a:p>
            <a:pPr>
              <a:lnSpc>
                <a:spcPct val="150000"/>
              </a:lnSpc>
            </a:pPr>
            <a:r>
              <a:rPr lang="zh-CN" altLang="zh-CN" dirty="0"/>
              <a:t>雀巢于</a:t>
            </a:r>
            <a:r>
              <a:rPr lang="en-US" altLang="zh-CN" dirty="0"/>
              <a:t>1867</a:t>
            </a:r>
            <a:r>
              <a:rPr lang="zh-CN" altLang="zh-CN" dirty="0"/>
              <a:t>年诞生于瑞士，它最初只是一家生产婴儿食品的小工厂。</a:t>
            </a:r>
          </a:p>
          <a:p>
            <a:pPr>
              <a:lnSpc>
                <a:spcPct val="150000"/>
              </a:lnSpc>
            </a:pPr>
            <a:r>
              <a:rPr lang="zh-CN" altLang="zh-CN" dirty="0"/>
              <a:t>由于其创始人一直专注于产品研发，雀巢在很长一段时间里都是不温不火的状态。</a:t>
            </a:r>
          </a:p>
          <a:p>
            <a:pPr>
              <a:lnSpc>
                <a:spcPct val="150000"/>
              </a:lnSpc>
            </a:pPr>
            <a:r>
              <a:rPr lang="zh-CN" altLang="zh-CN" dirty="0"/>
              <a:t>在创始人六十岁时，他才将公司出售给商人。</a:t>
            </a:r>
          </a:p>
          <a:p>
            <a:pPr>
              <a:lnSpc>
                <a:spcPct val="150000"/>
              </a:lnSpc>
            </a:pPr>
            <a:r>
              <a:rPr lang="en-US" altLang="zh-CN" dirty="0"/>
              <a:t>1905</a:t>
            </a:r>
            <a:r>
              <a:rPr lang="zh-CN" altLang="zh-CN" dirty="0"/>
              <a:t>年，雀巢和另一家做奶粉的公司进行合并，成立了雀巢英瑞牛奶公司。</a:t>
            </a:r>
          </a:p>
          <a:p>
            <a:pPr>
              <a:lnSpc>
                <a:spcPct val="150000"/>
              </a:lnSpc>
            </a:pPr>
            <a:r>
              <a:rPr lang="zh-CN" altLang="zh-CN" dirty="0"/>
              <a:t>到</a:t>
            </a:r>
            <a:r>
              <a:rPr lang="en-US" altLang="zh-CN" dirty="0"/>
              <a:t>1914</a:t>
            </a:r>
            <a:r>
              <a:rPr lang="zh-CN" altLang="zh-CN" dirty="0"/>
              <a:t>年，随着欧洲奶粉需求的激增，雀巢迎来了发展的高峰期。</a:t>
            </a:r>
            <a:endParaRPr lang="en-US" altLang="zh-CN" dirty="0"/>
          </a:p>
          <a:p>
            <a:pPr>
              <a:lnSpc>
                <a:spcPct val="150000"/>
              </a:lnSpc>
            </a:pPr>
            <a:r>
              <a:rPr lang="zh-CN" altLang="zh-CN" dirty="0"/>
              <a:t>但这种情况并没有持续多久。</a:t>
            </a:r>
            <a:r>
              <a:rPr lang="zh-CN" altLang="en-US" dirty="0"/>
              <a:t>在出现亏损的情况下，雀巢开始尝试收购。</a:t>
            </a:r>
            <a:endParaRPr lang="en-US" altLang="zh-CN" dirty="0"/>
          </a:p>
          <a:p>
            <a:pPr>
              <a:lnSpc>
                <a:spcPct val="150000"/>
              </a:lnSpc>
            </a:pPr>
            <a:r>
              <a:rPr lang="zh-CN" altLang="en-US" dirty="0"/>
              <a:t>在拿下许多奶制品公司之后，雀巢又将目光投向了巧克力生产行业，</a:t>
            </a:r>
            <a:endParaRPr lang="en-US" altLang="zh-CN" dirty="0"/>
          </a:p>
          <a:p>
            <a:pPr>
              <a:lnSpc>
                <a:spcPct val="150000"/>
              </a:lnSpc>
            </a:pPr>
            <a:r>
              <a:rPr lang="zh-CN" altLang="en-US" dirty="0"/>
              <a:t>先后收购了许多家巧克力公司。</a:t>
            </a:r>
            <a:endParaRPr lang="en-US" altLang="zh-CN" dirty="0"/>
          </a:p>
          <a:p>
            <a:pPr>
              <a:lnSpc>
                <a:spcPct val="150000"/>
              </a:lnSpc>
            </a:pPr>
            <a:r>
              <a:rPr lang="zh-CN" altLang="en-US" dirty="0"/>
              <a:t>到</a:t>
            </a:r>
            <a:r>
              <a:rPr lang="en-US" altLang="zh-CN" dirty="0"/>
              <a:t>1938</a:t>
            </a:r>
            <a:r>
              <a:rPr lang="zh-CN" altLang="en-US" dirty="0"/>
              <a:t>年，雀巢推出了自己的速溶咖啡，</a:t>
            </a:r>
            <a:endParaRPr lang="en-US" altLang="zh-CN" dirty="0"/>
          </a:p>
          <a:p>
            <a:pPr>
              <a:lnSpc>
                <a:spcPct val="150000"/>
              </a:lnSpc>
            </a:pPr>
            <a:r>
              <a:rPr lang="zh-CN" altLang="en-US" dirty="0">
                <a:solidFill>
                  <a:srgbClr val="FF0000"/>
                </a:solidFill>
              </a:rPr>
              <a:t>迅速赢得了消费者的青睐，并自此成为速溶咖啡领域的领导者。</a:t>
            </a:r>
            <a:endParaRPr lang="en-US" altLang="zh-CN" dirty="0">
              <a:solidFill>
                <a:srgbClr val="FF0000"/>
              </a:solidFill>
            </a:endParaRPr>
          </a:p>
          <a:p>
            <a:pPr>
              <a:lnSpc>
                <a:spcPct val="150000"/>
              </a:lnSpc>
            </a:pPr>
            <a:r>
              <a:rPr lang="zh-CN" altLang="en-US" dirty="0"/>
              <a:t>如今，雀巢速溶咖啡在中国已经占据了</a:t>
            </a:r>
            <a:r>
              <a:rPr lang="en-US" altLang="zh-CN" dirty="0"/>
              <a:t>72%</a:t>
            </a:r>
            <a:r>
              <a:rPr lang="zh-CN" altLang="en-US" dirty="0"/>
              <a:t>左右的市场份额。</a:t>
            </a:r>
            <a:endParaRPr lang="zh-CN" altLang="zh-CN" dirty="0"/>
          </a:p>
          <a:p>
            <a:pPr>
              <a:lnSpc>
                <a:spcPct val="150000"/>
              </a:lnSpc>
            </a:pPr>
            <a:endParaRPr lang="zh-CN" alt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68070" t="70075" b="1936"/>
          <a:stretch>
            <a:fillRect/>
          </a:stretch>
        </p:blipFill>
        <p:spPr>
          <a:xfrm>
            <a:off x="1052532" y="2952750"/>
            <a:ext cx="2900656" cy="3596442"/>
          </a:xfrm>
        </p:spPr>
      </p:pic>
      <p:sp>
        <p:nvSpPr>
          <p:cNvPr id="3" name="文本框 2">
            <a:extLst>
              <a:ext uri="{FF2B5EF4-FFF2-40B4-BE49-F238E27FC236}">
                <a16:creationId xmlns:a16="http://schemas.microsoft.com/office/drawing/2014/main" id="{C7505B3E-46DB-478C-997E-4FF1DCD06798}"/>
              </a:ext>
            </a:extLst>
          </p:cNvPr>
          <p:cNvSpPr txBox="1"/>
          <p:nvPr/>
        </p:nvSpPr>
        <p:spPr>
          <a:xfrm>
            <a:off x="4276725" y="246413"/>
            <a:ext cx="6183103" cy="1296637"/>
          </a:xfrm>
          <a:prstGeom prst="rect">
            <a:avLst/>
          </a:prstGeom>
          <a:noFill/>
        </p:spPr>
        <p:txBody>
          <a:bodyPr wrap="none" rtlCol="0">
            <a:spAutoFit/>
          </a:bodyPr>
          <a:lstStyle/>
          <a:p>
            <a:pPr>
              <a:lnSpc>
                <a:spcPct val="150000"/>
              </a:lnSpc>
            </a:pPr>
            <a:r>
              <a:rPr lang="zh-CN" altLang="en-US" dirty="0"/>
              <a:t>这次收购开启了雀巢长达</a:t>
            </a:r>
            <a:r>
              <a:rPr lang="en-US" altLang="zh-CN" dirty="0"/>
              <a:t>152</a:t>
            </a:r>
            <a:r>
              <a:rPr lang="zh-CN" altLang="en-US" dirty="0"/>
              <a:t>年的收购之旅，</a:t>
            </a:r>
            <a:endParaRPr lang="en-US" altLang="zh-CN" dirty="0"/>
          </a:p>
          <a:p>
            <a:pPr>
              <a:lnSpc>
                <a:spcPct val="150000"/>
              </a:lnSpc>
            </a:pPr>
            <a:r>
              <a:rPr lang="zh-CN" altLang="en-US" dirty="0"/>
              <a:t>最疯狂的时候，一个月能收购一家公司。</a:t>
            </a:r>
            <a:endParaRPr lang="en-US" altLang="zh-CN" dirty="0"/>
          </a:p>
          <a:p>
            <a:pPr>
              <a:lnSpc>
                <a:spcPct val="150000"/>
              </a:lnSpc>
            </a:pPr>
            <a:r>
              <a:rPr lang="zh-CN" altLang="en-US" dirty="0"/>
              <a:t>但历经三任</a:t>
            </a:r>
            <a:r>
              <a:rPr lang="en-US" altLang="zh-CN" dirty="0"/>
              <a:t>CEO</a:t>
            </a:r>
            <a:r>
              <a:rPr lang="zh-CN" altLang="en-US" dirty="0"/>
              <a:t>，收购了将近</a:t>
            </a:r>
            <a:r>
              <a:rPr lang="en-US" altLang="zh-CN" dirty="0"/>
              <a:t>2000</a:t>
            </a:r>
            <a:r>
              <a:rPr lang="zh-CN" altLang="en-US" dirty="0"/>
              <a:t>个品牌，雀巢无一失手。</a:t>
            </a:r>
          </a:p>
        </p:txBody>
      </p:sp>
      <p:sp>
        <p:nvSpPr>
          <p:cNvPr id="4" name="文本框 3">
            <a:extLst>
              <a:ext uri="{FF2B5EF4-FFF2-40B4-BE49-F238E27FC236}">
                <a16:creationId xmlns:a16="http://schemas.microsoft.com/office/drawing/2014/main" id="{530F64C3-6F03-451A-8E7F-C357F7C96891}"/>
              </a:ext>
            </a:extLst>
          </p:cNvPr>
          <p:cNvSpPr txBox="1"/>
          <p:nvPr/>
        </p:nvSpPr>
        <p:spPr>
          <a:xfrm>
            <a:off x="4276725" y="1949684"/>
            <a:ext cx="5753100" cy="2127634"/>
          </a:xfrm>
          <a:prstGeom prst="rect">
            <a:avLst/>
          </a:prstGeom>
          <a:noFill/>
        </p:spPr>
        <p:txBody>
          <a:bodyPr wrap="square" rtlCol="0">
            <a:spAutoFit/>
          </a:bodyPr>
          <a:lstStyle/>
          <a:p>
            <a:pPr>
              <a:lnSpc>
                <a:spcPct val="150000"/>
              </a:lnSpc>
            </a:pPr>
            <a:r>
              <a:rPr lang="zh-CN" altLang="en-US" dirty="0"/>
              <a:t>雀巢前总裁赫尔穆特</a:t>
            </a:r>
            <a:r>
              <a:rPr lang="en-US" altLang="zh-CN" dirty="0"/>
              <a:t>.</a:t>
            </a:r>
            <a:r>
              <a:rPr lang="zh-CN" altLang="en-US" dirty="0"/>
              <a:t>毛赫尔所说：“通常情况下，我会对一个并购项目这么说，我们雀巢公司没有一次并购是最后不成功的。因为我们不做冒险的事，我们每次都清楚要买什么”。由此看来，雀巢的每一次收购都是经过周密考量的，他们的定位和目标非常明确，</a:t>
            </a:r>
          </a:p>
        </p:txBody>
      </p:sp>
      <p:sp>
        <p:nvSpPr>
          <p:cNvPr id="15" name="文本框 14">
            <a:extLst>
              <a:ext uri="{FF2B5EF4-FFF2-40B4-BE49-F238E27FC236}">
                <a16:creationId xmlns:a16="http://schemas.microsoft.com/office/drawing/2014/main" id="{28A1E14A-FD1D-4077-B494-E9B652600636}"/>
              </a:ext>
            </a:extLst>
          </p:cNvPr>
          <p:cNvSpPr txBox="1"/>
          <p:nvPr/>
        </p:nvSpPr>
        <p:spPr>
          <a:xfrm>
            <a:off x="4276725" y="4274403"/>
            <a:ext cx="6664953" cy="2127634"/>
          </a:xfrm>
          <a:prstGeom prst="rect">
            <a:avLst/>
          </a:prstGeom>
          <a:noFill/>
        </p:spPr>
        <p:txBody>
          <a:bodyPr wrap="square" rtlCol="0">
            <a:spAutoFit/>
          </a:bodyPr>
          <a:lstStyle/>
          <a:p>
            <a:pPr>
              <a:lnSpc>
                <a:spcPct val="150000"/>
              </a:lnSpc>
            </a:pPr>
            <a:r>
              <a:rPr lang="zh-CN" altLang="en-US" dirty="0"/>
              <a:t>汉穆</a:t>
            </a:r>
            <a:r>
              <a:rPr lang="en-US" altLang="zh-CN" dirty="0"/>
              <a:t>·</a:t>
            </a:r>
            <a:r>
              <a:rPr lang="zh-CN" altLang="en-US" dirty="0"/>
              <a:t>毛赫尔开始推行这一战略。从他</a:t>
            </a:r>
            <a:r>
              <a:rPr lang="en-US" altLang="zh-CN" dirty="0"/>
              <a:t>1981</a:t>
            </a:r>
            <a:r>
              <a:rPr lang="zh-CN" altLang="en-US" dirty="0"/>
              <a:t>年上任到</a:t>
            </a:r>
            <a:r>
              <a:rPr lang="en-US" altLang="zh-CN" dirty="0"/>
              <a:t>2001</a:t>
            </a:r>
            <a:r>
              <a:rPr lang="zh-CN" altLang="en-US" dirty="0"/>
              <a:t>年退出董事会的</a:t>
            </a:r>
            <a:r>
              <a:rPr lang="en-US" altLang="zh-CN" dirty="0"/>
              <a:t>20</a:t>
            </a:r>
            <a:r>
              <a:rPr lang="zh-CN" altLang="en-US" dirty="0"/>
              <a:t>年里，雀巢在全球收购了</a:t>
            </a:r>
            <a:r>
              <a:rPr lang="en-US" altLang="zh-CN" dirty="0"/>
              <a:t>250</a:t>
            </a:r>
            <a:r>
              <a:rPr lang="zh-CN" altLang="en-US" dirty="0"/>
              <a:t>家公司，平均一个月一家。令人瞠目结舌的是，</a:t>
            </a:r>
            <a:r>
              <a:rPr lang="en-US" altLang="zh-CN" dirty="0"/>
              <a:t>250</a:t>
            </a:r>
            <a:r>
              <a:rPr lang="zh-CN" altLang="en-US" dirty="0"/>
              <a:t>个收购案例，在汉穆</a:t>
            </a:r>
            <a:r>
              <a:rPr lang="en-US" altLang="zh-CN" dirty="0"/>
              <a:t>·</a:t>
            </a:r>
            <a:r>
              <a:rPr lang="zh-CN" altLang="en-US" dirty="0"/>
              <a:t>毛赫尔的操作下，竟然无一失败。伴随着成功的并购，雀巢在这段时间里净利润增长了</a:t>
            </a:r>
            <a:r>
              <a:rPr lang="en-US" altLang="zh-CN" dirty="0"/>
              <a:t>5</a:t>
            </a:r>
            <a:r>
              <a:rPr lang="zh-CN" altLang="en-US" dirty="0"/>
              <a:t>倍，公司市值更是增长了</a:t>
            </a:r>
            <a:r>
              <a:rPr lang="en-US" altLang="zh-CN" dirty="0"/>
              <a:t>15</a:t>
            </a:r>
            <a:r>
              <a:rPr lang="zh-CN" altLang="en-US" dirty="0"/>
              <a:t>倍。</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32"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circle(out)">
                                      <p:cBhvr>
                                        <p:cTn id="7"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70418" y="466530"/>
            <a:ext cx="11022564" cy="5924939"/>
          </a:xfrm>
          <a:prstGeom prst="rect">
            <a:avLst/>
          </a:prstGeom>
          <a:solidFill>
            <a:schemeClr val="bg1">
              <a:alpha val="90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68023" y="1562487"/>
            <a:ext cx="2838102" cy="4006345"/>
          </a:xfrm>
          <a:prstGeom prst="rect">
            <a:avLst/>
          </a:prstGeom>
        </p:spPr>
      </p:pic>
      <p:sp>
        <p:nvSpPr>
          <p:cNvPr id="3" name="文本框 2">
            <a:extLst>
              <a:ext uri="{FF2B5EF4-FFF2-40B4-BE49-F238E27FC236}">
                <a16:creationId xmlns:a16="http://schemas.microsoft.com/office/drawing/2014/main" id="{50E587B1-DAE0-43B8-91BD-D67C1F3911B1}"/>
              </a:ext>
            </a:extLst>
          </p:cNvPr>
          <p:cNvSpPr txBox="1"/>
          <p:nvPr/>
        </p:nvSpPr>
        <p:spPr>
          <a:xfrm>
            <a:off x="1416136" y="1193155"/>
            <a:ext cx="2705100" cy="523220"/>
          </a:xfrm>
          <a:prstGeom prst="rect">
            <a:avLst/>
          </a:prstGeom>
          <a:noFill/>
        </p:spPr>
        <p:txBody>
          <a:bodyPr wrap="square" rtlCol="0">
            <a:spAutoFit/>
          </a:bodyPr>
          <a:lstStyle/>
          <a:p>
            <a:r>
              <a:rPr lang="zh-CN" altLang="en-US" sz="2800" dirty="0">
                <a:latin typeface="华文隶书" panose="02010800040101010101" pitchFamily="2" charset="-122"/>
                <a:ea typeface="华文隶书" panose="02010800040101010101" pitchFamily="2" charset="-122"/>
              </a:rPr>
              <a:t>神奇的竞争方式</a:t>
            </a:r>
          </a:p>
        </p:txBody>
      </p:sp>
      <p:sp>
        <p:nvSpPr>
          <p:cNvPr id="4" name="文本框 3">
            <a:extLst>
              <a:ext uri="{FF2B5EF4-FFF2-40B4-BE49-F238E27FC236}">
                <a16:creationId xmlns:a16="http://schemas.microsoft.com/office/drawing/2014/main" id="{DE2A7C3E-2890-4B81-A08F-A0F96402F2EB}"/>
              </a:ext>
            </a:extLst>
          </p:cNvPr>
          <p:cNvSpPr txBox="1"/>
          <p:nvPr/>
        </p:nvSpPr>
        <p:spPr>
          <a:xfrm>
            <a:off x="1487375" y="2460110"/>
            <a:ext cx="6580648" cy="1015663"/>
          </a:xfrm>
          <a:prstGeom prst="rect">
            <a:avLst/>
          </a:prstGeom>
          <a:noFill/>
        </p:spPr>
        <p:txBody>
          <a:bodyPr wrap="none" rtlCol="0">
            <a:spAutoFit/>
          </a:bodyPr>
          <a:lstStyle/>
          <a:p>
            <a:r>
              <a:rPr lang="zh-CN" altLang="en-US" sz="2400" dirty="0">
                <a:solidFill>
                  <a:srgbClr val="FF0000"/>
                </a:solidFill>
              </a:rPr>
              <a:t>咖啡杯中较量</a:t>
            </a:r>
            <a:endParaRPr lang="en-US" altLang="zh-CN" sz="2400" dirty="0">
              <a:solidFill>
                <a:srgbClr val="FF0000"/>
              </a:solidFill>
            </a:endParaRPr>
          </a:p>
          <a:p>
            <a:r>
              <a:rPr lang="en-US" altLang="zh-CN" dirty="0"/>
              <a:t>        </a:t>
            </a:r>
          </a:p>
          <a:p>
            <a:r>
              <a:rPr lang="zh-CN" altLang="en-US" dirty="0"/>
              <a:t>“作为雀巢咖啡最有力的竞争者，星巴克一直是雀巢咖啡的对手”</a:t>
            </a:r>
          </a:p>
        </p:txBody>
      </p:sp>
      <p:sp>
        <p:nvSpPr>
          <p:cNvPr id="7" name="文本框 6">
            <a:extLst>
              <a:ext uri="{FF2B5EF4-FFF2-40B4-BE49-F238E27FC236}">
                <a16:creationId xmlns:a16="http://schemas.microsoft.com/office/drawing/2014/main" id="{2344CB6A-D652-4535-926A-5DFE1380FC9F}"/>
              </a:ext>
            </a:extLst>
          </p:cNvPr>
          <p:cNvSpPr txBox="1"/>
          <p:nvPr/>
        </p:nvSpPr>
        <p:spPr>
          <a:xfrm>
            <a:off x="1487375" y="3565659"/>
            <a:ext cx="8917826" cy="2127634"/>
          </a:xfrm>
          <a:prstGeom prst="rect">
            <a:avLst/>
          </a:prstGeom>
          <a:noFill/>
        </p:spPr>
        <p:txBody>
          <a:bodyPr wrap="none" rtlCol="0">
            <a:spAutoFit/>
          </a:bodyPr>
          <a:lstStyle/>
          <a:p>
            <a:pPr>
              <a:lnSpc>
                <a:spcPct val="150000"/>
              </a:lnSpc>
            </a:pPr>
            <a:r>
              <a:rPr lang="zh-CN" altLang="en-US" dirty="0"/>
              <a:t>速溶咖啡业务在雀巢集团中是不可替代的核心品类，</a:t>
            </a:r>
            <a:endParaRPr lang="en-US" altLang="zh-CN" dirty="0"/>
          </a:p>
          <a:p>
            <a:pPr>
              <a:lnSpc>
                <a:spcPct val="150000"/>
              </a:lnSpc>
            </a:pPr>
            <a:r>
              <a:rPr lang="zh-CN" altLang="en-US" dirty="0"/>
              <a:t>国际市场调研机构欧睿国际数据显示，</a:t>
            </a:r>
            <a:endParaRPr lang="en-US" altLang="zh-CN" dirty="0"/>
          </a:p>
          <a:p>
            <a:pPr>
              <a:lnSpc>
                <a:spcPct val="150000"/>
              </a:lnSpc>
            </a:pPr>
            <a:r>
              <a:rPr lang="en-US" altLang="zh-CN" dirty="0"/>
              <a:t>2017</a:t>
            </a:r>
            <a:r>
              <a:rPr lang="zh-CN" altLang="en-US" dirty="0"/>
              <a:t>年，速溶咖啡占据整个中国咖啡市场的</a:t>
            </a:r>
            <a:r>
              <a:rPr lang="en-US" altLang="zh-CN" dirty="0"/>
              <a:t>95.2%</a:t>
            </a:r>
            <a:r>
              <a:rPr lang="zh-CN" altLang="en-US" dirty="0"/>
              <a:t>。</a:t>
            </a:r>
            <a:endParaRPr lang="en-US" altLang="zh-CN" dirty="0"/>
          </a:p>
          <a:p>
            <a:pPr>
              <a:lnSpc>
                <a:spcPct val="150000"/>
              </a:lnSpc>
            </a:pPr>
            <a:r>
              <a:rPr lang="zh-CN" altLang="en-US" dirty="0"/>
              <a:t>与此同时，雀巢速溶咖啡在中国的市场份额已从</a:t>
            </a:r>
            <a:r>
              <a:rPr lang="en-US" altLang="zh-CN" dirty="0"/>
              <a:t>2015</a:t>
            </a:r>
            <a:r>
              <a:rPr lang="zh-CN" altLang="en-US" dirty="0"/>
              <a:t>年的</a:t>
            </a:r>
            <a:r>
              <a:rPr lang="en-US" altLang="zh-CN" dirty="0"/>
              <a:t>67.6%</a:t>
            </a:r>
            <a:r>
              <a:rPr lang="zh-CN" altLang="en-US" dirty="0"/>
              <a:t>提升到</a:t>
            </a:r>
            <a:r>
              <a:rPr lang="en-US" altLang="zh-CN" dirty="0"/>
              <a:t>2018</a:t>
            </a:r>
            <a:r>
              <a:rPr lang="zh-CN" altLang="en-US" dirty="0"/>
              <a:t>年的</a:t>
            </a:r>
            <a:r>
              <a:rPr lang="en-US" altLang="zh-CN" dirty="0"/>
              <a:t>72.4%</a:t>
            </a:r>
            <a:r>
              <a:rPr lang="zh-CN" altLang="en-US" dirty="0"/>
              <a:t>，</a:t>
            </a:r>
            <a:endParaRPr lang="en-US" altLang="zh-CN" dirty="0"/>
          </a:p>
          <a:p>
            <a:pPr>
              <a:lnSpc>
                <a:spcPct val="150000"/>
              </a:lnSpc>
            </a:pPr>
            <a:r>
              <a:rPr lang="zh-CN" altLang="en-US" dirty="0"/>
              <a:t>远超行业第二、第三名总和，排名第二的</a:t>
            </a:r>
            <a:r>
              <a:rPr lang="zh-CN" altLang="en-US" dirty="0">
                <a:solidFill>
                  <a:srgbClr val="FF0000"/>
                </a:solidFill>
              </a:rPr>
              <a:t>麦斯威尔</a:t>
            </a:r>
            <a:r>
              <a:rPr lang="zh-CN" altLang="en-US" dirty="0"/>
              <a:t>仅为</a:t>
            </a:r>
            <a:r>
              <a:rPr lang="en-US" altLang="zh-CN" dirty="0"/>
              <a:t>3.1%</a:t>
            </a:r>
            <a:r>
              <a:rPr lang="zh-CN" altLang="en-US" dirty="0"/>
              <a:t>。</a:t>
            </a:r>
          </a:p>
        </p:txBody>
      </p:sp>
    </p:spTree>
    <p:extLst>
      <p:ext uri="{BB962C8B-B14F-4D97-AF65-F5344CB8AC3E}">
        <p14:creationId xmlns:p14="http://schemas.microsoft.com/office/powerpoint/2010/main" val="594460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70418" y="466530"/>
            <a:ext cx="11022564" cy="5924939"/>
          </a:xfrm>
          <a:prstGeom prst="rect">
            <a:avLst/>
          </a:prstGeom>
          <a:solidFill>
            <a:schemeClr val="bg1">
              <a:alpha val="90000"/>
            </a:schemeClr>
          </a:solid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68023" y="1562487"/>
            <a:ext cx="2838102" cy="4006345"/>
          </a:xfrm>
          <a:prstGeom prst="rect">
            <a:avLst/>
          </a:prstGeom>
        </p:spPr>
      </p:pic>
      <p:sp>
        <p:nvSpPr>
          <p:cNvPr id="3" name="文本框 2">
            <a:extLst>
              <a:ext uri="{FF2B5EF4-FFF2-40B4-BE49-F238E27FC236}">
                <a16:creationId xmlns:a16="http://schemas.microsoft.com/office/drawing/2014/main" id="{50E587B1-DAE0-43B8-91BD-D67C1F3911B1}"/>
              </a:ext>
            </a:extLst>
          </p:cNvPr>
          <p:cNvSpPr txBox="1"/>
          <p:nvPr/>
        </p:nvSpPr>
        <p:spPr>
          <a:xfrm>
            <a:off x="1416136" y="1193155"/>
            <a:ext cx="2705100" cy="523220"/>
          </a:xfrm>
          <a:prstGeom prst="rect">
            <a:avLst/>
          </a:prstGeom>
          <a:noFill/>
        </p:spPr>
        <p:txBody>
          <a:bodyPr wrap="square" rtlCol="0">
            <a:spAutoFit/>
          </a:bodyPr>
          <a:lstStyle/>
          <a:p>
            <a:r>
              <a:rPr lang="zh-CN" altLang="en-US" sz="2800" dirty="0">
                <a:latin typeface="华文隶书" panose="02010800040101010101" pitchFamily="2" charset="-122"/>
                <a:ea typeface="华文隶书" panose="02010800040101010101" pitchFamily="2" charset="-122"/>
              </a:rPr>
              <a:t>神奇的竞争方式</a:t>
            </a:r>
          </a:p>
        </p:txBody>
      </p:sp>
      <p:sp>
        <p:nvSpPr>
          <p:cNvPr id="4" name="文本框 3">
            <a:extLst>
              <a:ext uri="{FF2B5EF4-FFF2-40B4-BE49-F238E27FC236}">
                <a16:creationId xmlns:a16="http://schemas.microsoft.com/office/drawing/2014/main" id="{DE2A7C3E-2890-4B81-A08F-A0F96402F2EB}"/>
              </a:ext>
            </a:extLst>
          </p:cNvPr>
          <p:cNvSpPr txBox="1"/>
          <p:nvPr/>
        </p:nvSpPr>
        <p:spPr>
          <a:xfrm>
            <a:off x="1487375" y="2460110"/>
            <a:ext cx="6580648" cy="1015663"/>
          </a:xfrm>
          <a:prstGeom prst="rect">
            <a:avLst/>
          </a:prstGeom>
          <a:noFill/>
        </p:spPr>
        <p:txBody>
          <a:bodyPr wrap="none" rtlCol="0">
            <a:spAutoFit/>
          </a:bodyPr>
          <a:lstStyle/>
          <a:p>
            <a:r>
              <a:rPr lang="zh-CN" altLang="en-US" sz="2400" dirty="0">
                <a:solidFill>
                  <a:srgbClr val="FF0000"/>
                </a:solidFill>
              </a:rPr>
              <a:t>咖啡杯中较量</a:t>
            </a:r>
            <a:endParaRPr lang="en-US" altLang="zh-CN" sz="2400" dirty="0">
              <a:solidFill>
                <a:srgbClr val="FF0000"/>
              </a:solidFill>
            </a:endParaRPr>
          </a:p>
          <a:p>
            <a:r>
              <a:rPr lang="en-US" altLang="zh-CN" dirty="0"/>
              <a:t>        </a:t>
            </a:r>
          </a:p>
          <a:p>
            <a:r>
              <a:rPr lang="zh-CN" altLang="en-US" dirty="0"/>
              <a:t>“作为雀巢咖啡最有力的竞争者，星巴克一直是雀巢咖啡的对手”</a:t>
            </a:r>
          </a:p>
        </p:txBody>
      </p:sp>
      <p:sp>
        <p:nvSpPr>
          <p:cNvPr id="9" name="文本框 8">
            <a:extLst>
              <a:ext uri="{FF2B5EF4-FFF2-40B4-BE49-F238E27FC236}">
                <a16:creationId xmlns:a16="http://schemas.microsoft.com/office/drawing/2014/main" id="{BEBCA7E5-99A2-463F-A2C8-0A67EB9C8ABF}"/>
              </a:ext>
            </a:extLst>
          </p:cNvPr>
          <p:cNvSpPr txBox="1"/>
          <p:nvPr/>
        </p:nvSpPr>
        <p:spPr>
          <a:xfrm>
            <a:off x="1416136" y="3666235"/>
            <a:ext cx="10597773" cy="1712135"/>
          </a:xfrm>
          <a:prstGeom prst="rect">
            <a:avLst/>
          </a:prstGeom>
          <a:noFill/>
        </p:spPr>
        <p:txBody>
          <a:bodyPr wrap="none" rtlCol="0">
            <a:spAutoFit/>
          </a:bodyPr>
          <a:lstStyle/>
          <a:p>
            <a:pPr>
              <a:lnSpc>
                <a:spcPct val="150000"/>
              </a:lnSpc>
            </a:pPr>
            <a:r>
              <a:rPr lang="zh-CN" altLang="en-US" dirty="0"/>
              <a:t>雀巢速溶咖啡的价格</a:t>
            </a:r>
            <a:r>
              <a:rPr lang="en-US" altLang="zh-CN" dirty="0"/>
              <a:t>30</a:t>
            </a:r>
            <a:r>
              <a:rPr lang="zh-CN" altLang="en-US" dirty="0"/>
              <a:t>多年来涨幅甚微。十多年前零售价一元一条的雀巢速溶咖啡，</a:t>
            </a:r>
            <a:endParaRPr lang="en-US" altLang="zh-CN" dirty="0"/>
          </a:p>
          <a:p>
            <a:pPr>
              <a:lnSpc>
                <a:spcPct val="150000"/>
              </a:lnSpc>
            </a:pPr>
            <a:r>
              <a:rPr lang="zh-CN" altLang="en-US" dirty="0"/>
              <a:t>十多年后只有不到五毛的价格涨幅。</a:t>
            </a:r>
            <a:endParaRPr lang="en-US" altLang="zh-CN" dirty="0"/>
          </a:p>
          <a:p>
            <a:pPr>
              <a:lnSpc>
                <a:spcPct val="150000"/>
              </a:lnSpc>
            </a:pPr>
            <a:r>
              <a:rPr lang="zh-CN" altLang="en-US" dirty="0"/>
              <a:t>据悉，雀巢每年购买咖啡豆占全球总产量</a:t>
            </a:r>
            <a:r>
              <a:rPr lang="en-US" altLang="zh-CN" dirty="0"/>
              <a:t>12%</a:t>
            </a:r>
            <a:r>
              <a:rPr lang="zh-CN" altLang="en-US" dirty="0"/>
              <a:t>，强大的供应链优势使其能将产品毛利率控制在</a:t>
            </a:r>
            <a:r>
              <a:rPr lang="en-US" altLang="zh-CN" dirty="0"/>
              <a:t>50%</a:t>
            </a:r>
            <a:r>
              <a:rPr lang="zh-CN" altLang="en-US" dirty="0"/>
              <a:t>以上，</a:t>
            </a:r>
            <a:endParaRPr lang="en-US" altLang="zh-CN" dirty="0"/>
          </a:p>
          <a:p>
            <a:pPr>
              <a:lnSpc>
                <a:spcPct val="150000"/>
              </a:lnSpc>
            </a:pPr>
            <a:r>
              <a:rPr lang="zh-CN" altLang="en-US" dirty="0"/>
              <a:t>这对于其他品牌或者小企业而言几乎是很难达到的。</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404</TotalTime>
  <Words>2373</Words>
  <Application>Microsoft Office PowerPoint</Application>
  <PresentationFormat>宽屏</PresentationFormat>
  <Paragraphs>131</Paragraphs>
  <Slides>19</Slides>
  <Notes>19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等线</vt:lpstr>
      <vt:lpstr>等线 Light</vt:lpstr>
      <vt:lpstr>华文隶书</vt:lpstr>
      <vt:lpstr>楷体</vt:lpstr>
      <vt:lpstr>字魂17号-萌趣果冻体</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manman</dc:creator>
  <cp:lastModifiedBy>范 泽松</cp:lastModifiedBy>
  <cp:revision>23</cp:revision>
  <dcterms:created xsi:type="dcterms:W3CDTF">2019-05-27T07:50:00Z</dcterms:created>
  <dcterms:modified xsi:type="dcterms:W3CDTF">2019-11-23T01:04:19Z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2052-10.1.0.6393</vt:lpwstr>
  </property>
</Properties>
</file>

<file path=docProps/thumbnail.jpeg>
</file>